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ne\Desktop\uitslag%20enque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'[uitslag enquete.xlsx]Dump'!$A$39:$A$41</c:f>
              <c:strCache>
                <c:ptCount val="3"/>
                <c:pt idx="0">
                  <c:v>binnen Bartlehiem</c:v>
                </c:pt>
                <c:pt idx="1">
                  <c:v>Binnen Wyns</c:v>
                </c:pt>
                <c:pt idx="2">
                  <c:v>Buitengebied</c:v>
                </c:pt>
              </c:strCache>
            </c:strRef>
          </c:cat>
          <c:val>
            <c:numRef>
              <c:f>'[uitslag enquete.xlsx]Dump'!$D$39:$D$41</c:f>
              <c:numCache>
                <c:formatCode>General</c:formatCode>
                <c:ptCount val="3"/>
                <c:pt idx="0">
                  <c:v>13</c:v>
                </c:pt>
                <c:pt idx="1">
                  <c:v>46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6-4A1B-82AD-36070BC1E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803008"/>
        <c:axId val="-132680464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'[uitslag enquete.xlsx]Dump'!$A$39:$A$41</c15:sqref>
                        </c15:formulaRef>
                      </c:ext>
                    </c:extLst>
                    <c:strCache>
                      <c:ptCount val="3"/>
                      <c:pt idx="0">
                        <c:v>binnen Bartlehiem</c:v>
                      </c:pt>
                      <c:pt idx="1">
                        <c:v>Binnen Wyns</c:v>
                      </c:pt>
                      <c:pt idx="2">
                        <c:v>Buitengebied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'[uitslag enquete.xlsx]Dump'!$B$39:$B$41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7586-4A1B-82AD-36070BC1E844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enquete.xlsx]Dump'!$A$39:$A$41</c15:sqref>
                        </c15:formulaRef>
                      </c:ext>
                    </c:extLst>
                    <c:strCache>
                      <c:ptCount val="3"/>
                      <c:pt idx="0">
                        <c:v>binnen Bartlehiem</c:v>
                      </c:pt>
                      <c:pt idx="1">
                        <c:v>Binnen Wyns</c:v>
                      </c:pt>
                      <c:pt idx="2">
                        <c:v>Buitengebied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enquete.xlsx]Dump'!$C$39:$C$41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7586-4A1B-82AD-36070BC1E844}"/>
                  </c:ext>
                </c:extLst>
              </c15:ser>
            </c15:filteredBarSeries>
          </c:ext>
        </c:extLst>
      </c:barChart>
      <c:catAx>
        <c:axId val="-132680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4640"/>
        <c:crosses val="autoZero"/>
        <c:auto val="1"/>
        <c:lblAlgn val="ctr"/>
        <c:lblOffset val="100"/>
        <c:noMultiLvlLbl val="0"/>
      </c:catAx>
      <c:valAx>
        <c:axId val="-132680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dirty="0"/>
              <a:t>Hoe</a:t>
            </a:r>
            <a:r>
              <a:rPr lang="nl-NL" baseline="0" dirty="0"/>
              <a:t> belangrijk  blijven groeien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'[uitslag enquete.xlsx]Dump'!$A$7:$K$7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'[uitslag enquete.xlsx]Dump'!$A$8:$K$8</c:f>
              <c:numCache>
                <c:formatCode>General</c:formatCode>
                <c:ptCount val="11"/>
                <c:pt idx="0">
                  <c:v>17</c:v>
                </c:pt>
                <c:pt idx="1">
                  <c:v>2</c:v>
                </c:pt>
                <c:pt idx="2">
                  <c:v>8</c:v>
                </c:pt>
                <c:pt idx="3">
                  <c:v>2</c:v>
                </c:pt>
                <c:pt idx="4">
                  <c:v>4</c:v>
                </c:pt>
                <c:pt idx="5">
                  <c:v>8</c:v>
                </c:pt>
                <c:pt idx="6">
                  <c:v>11</c:v>
                </c:pt>
                <c:pt idx="7">
                  <c:v>11</c:v>
                </c:pt>
                <c:pt idx="8">
                  <c:v>6</c:v>
                </c:pt>
                <c:pt idx="9">
                  <c:v>2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9-41AF-9CBD-52B942267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795936"/>
        <c:axId val="-1326795392"/>
      </c:barChart>
      <c:catAx>
        <c:axId val="-132679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5392"/>
        <c:crosses val="autoZero"/>
        <c:auto val="1"/>
        <c:lblAlgn val="ctr"/>
        <c:lblOffset val="100"/>
        <c:noMultiLvlLbl val="0"/>
      </c:catAx>
      <c:valAx>
        <c:axId val="-1326795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Voor</a:t>
            </a:r>
            <a:r>
              <a:rPr lang="nl-NL" baseline="0"/>
              <a:t> of tegen uitbreiden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'[uitslag enquete.xlsx]Dump'!$A$12:$K$12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'[uitslag enquete.xlsx]Dump'!$A$13:$K$13</c:f>
              <c:numCache>
                <c:formatCode>General</c:formatCode>
                <c:ptCount val="11"/>
                <c:pt idx="0">
                  <c:v>10</c:v>
                </c:pt>
                <c:pt idx="1">
                  <c:v>2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10</c:v>
                </c:pt>
                <c:pt idx="6">
                  <c:v>11</c:v>
                </c:pt>
                <c:pt idx="7">
                  <c:v>10</c:v>
                </c:pt>
                <c:pt idx="8">
                  <c:v>8</c:v>
                </c:pt>
                <c:pt idx="9">
                  <c:v>2</c:v>
                </c:pt>
                <c:pt idx="1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E4-4B15-AE7E-7B0457442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801920"/>
        <c:axId val="-1326792128"/>
      </c:barChart>
      <c:catAx>
        <c:axId val="-132680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2128"/>
        <c:crosses val="autoZero"/>
        <c:auto val="1"/>
        <c:lblAlgn val="ctr"/>
        <c:lblOffset val="100"/>
        <c:noMultiLvlLbl val="0"/>
      </c:catAx>
      <c:valAx>
        <c:axId val="-132679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aantal</a:t>
            </a:r>
            <a:r>
              <a:rPr lang="nl-NL" baseline="0"/>
              <a:t> </a:t>
            </a:r>
            <a:r>
              <a:rPr lang="nl-NL"/>
              <a:t>nieuwe woningen</a:t>
            </a:r>
          </a:p>
        </c:rich>
      </c:tx>
      <c:overlay val="0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'[uitslag enquete.xlsx]Dump'!$A$16:$F$16</c:f>
              <c:strCache>
                <c:ptCount val="6"/>
                <c:pt idx="0">
                  <c:v>0</c:v>
                </c:pt>
                <c:pt idx="1">
                  <c:v>2</c:v>
                </c:pt>
                <c:pt idx="2">
                  <c:v>3 tot 5</c:v>
                </c:pt>
                <c:pt idx="3">
                  <c:v>5 tot 10</c:v>
                </c:pt>
                <c:pt idx="4">
                  <c:v>meer</c:v>
                </c:pt>
                <c:pt idx="5">
                  <c:v>geclusterd</c:v>
                </c:pt>
              </c:strCache>
            </c:strRef>
          </c:cat>
          <c:val>
            <c:numRef>
              <c:f>'[uitslag enquete.xlsx]Dump'!$A$17:$F$17</c:f>
              <c:numCache>
                <c:formatCode>General</c:formatCode>
                <c:ptCount val="6"/>
                <c:pt idx="0">
                  <c:v>12</c:v>
                </c:pt>
                <c:pt idx="1">
                  <c:v>8</c:v>
                </c:pt>
                <c:pt idx="2">
                  <c:v>25</c:v>
                </c:pt>
                <c:pt idx="3">
                  <c:v>23</c:v>
                </c:pt>
                <c:pt idx="4">
                  <c:v>3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4-487F-A756-83E9F4EA4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799200"/>
        <c:axId val="-1326797024"/>
      </c:barChart>
      <c:catAx>
        <c:axId val="-1326799200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7024"/>
        <c:crosses val="autoZero"/>
        <c:auto val="1"/>
        <c:lblAlgn val="ctr"/>
        <c:lblOffset val="100"/>
        <c:tickLblSkip val="1"/>
        <c:noMultiLvlLbl val="0"/>
      </c:catAx>
      <c:valAx>
        <c:axId val="-132679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9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anchor="ctr" anchorCtr="0"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Bouwtempo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'[uitslag enquete.xlsx]Dump'!$A$20:$E$20</c:f>
              <c:strCache>
                <c:ptCount val="5"/>
                <c:pt idx="0">
                  <c:v>zsm</c:v>
                </c:pt>
                <c:pt idx="1">
                  <c:v>1 per jaar</c:v>
                </c:pt>
                <c:pt idx="2">
                  <c:v>2 per jaar</c:v>
                </c:pt>
                <c:pt idx="3">
                  <c:v>3-5 per jaar</c:v>
                </c:pt>
                <c:pt idx="4">
                  <c:v>5-10 per jaar</c:v>
                </c:pt>
              </c:strCache>
            </c:strRef>
          </c:cat>
          <c:val>
            <c:numRef>
              <c:f>'[uitslag enquete.xlsx]Dump'!$A$21:$E$21</c:f>
              <c:numCache>
                <c:formatCode>General</c:formatCode>
                <c:ptCount val="5"/>
                <c:pt idx="0">
                  <c:v>6</c:v>
                </c:pt>
                <c:pt idx="1">
                  <c:v>8</c:v>
                </c:pt>
                <c:pt idx="2">
                  <c:v>14</c:v>
                </c:pt>
                <c:pt idx="3">
                  <c:v>21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1-4AFD-9E80-EC02BDF3B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802464"/>
        <c:axId val="-1326804096"/>
      </c:barChart>
      <c:catAx>
        <c:axId val="-132680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4096"/>
        <c:crosses val="autoZero"/>
        <c:auto val="1"/>
        <c:lblAlgn val="ctr"/>
        <c:lblOffset val="100"/>
        <c:noMultiLvlLbl val="0"/>
      </c:catAx>
      <c:valAx>
        <c:axId val="-132680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Soorthuizen</a:t>
            </a:r>
          </a:p>
        </c:rich>
      </c:tx>
      <c:overlay val="0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4.9915427238261881E-2"/>
          <c:y val="9.1439739413680776E-2"/>
          <c:w val="0.92333560156832251"/>
          <c:h val="0.69211459642463258"/>
        </c:manualLayout>
      </c:layout>
      <c:barChart>
        <c:barDir val="col"/>
        <c:grouping val="clustered"/>
        <c:varyColors val="0"/>
        <c:ser>
          <c:idx val="2"/>
          <c:order val="2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'[uitslag enquete.xlsx]Dump'!$A$24:$A$36</c:f>
              <c:strCache>
                <c:ptCount val="13"/>
                <c:pt idx="0">
                  <c:v>rijtjeswoning</c:v>
                </c:pt>
                <c:pt idx="1">
                  <c:v>2 onder een kap</c:v>
                </c:pt>
                <c:pt idx="2">
                  <c:v>vrijstaand</c:v>
                </c:pt>
                <c:pt idx="3">
                  <c:v>woonboerderij</c:v>
                </c:pt>
                <c:pt idx="4">
                  <c:v>levensloop best woning</c:v>
                </c:pt>
                <c:pt idx="5">
                  <c:v>appartement (geclust)</c:v>
                </c:pt>
                <c:pt idx="6">
                  <c:v>woning met bedrijf</c:v>
                </c:pt>
                <c:pt idx="7">
                  <c:v>tiny house</c:v>
                </c:pt>
                <c:pt idx="8">
                  <c:v>starterswoning</c:v>
                </c:pt>
                <c:pt idx="9">
                  <c:v>senioren</c:v>
                </c:pt>
                <c:pt idx="10">
                  <c:v>huurwoning (sociaal)</c:v>
                </c:pt>
                <c:pt idx="11">
                  <c:v>huurwoning </c:v>
                </c:pt>
                <c:pt idx="12">
                  <c:v>anders</c:v>
                </c:pt>
              </c:strCache>
            </c:strRef>
          </c:cat>
          <c:val>
            <c:numRef>
              <c:f>'[uitslag enquete.xlsx]Dump'!$D$24:$D$36</c:f>
              <c:numCache>
                <c:formatCode>General</c:formatCode>
                <c:ptCount val="13"/>
                <c:pt idx="0">
                  <c:v>6</c:v>
                </c:pt>
                <c:pt idx="1">
                  <c:v>28</c:v>
                </c:pt>
                <c:pt idx="2">
                  <c:v>39</c:v>
                </c:pt>
                <c:pt idx="3">
                  <c:v>17</c:v>
                </c:pt>
                <c:pt idx="4">
                  <c:v>25</c:v>
                </c:pt>
                <c:pt idx="5">
                  <c:v>15</c:v>
                </c:pt>
                <c:pt idx="6">
                  <c:v>6</c:v>
                </c:pt>
                <c:pt idx="7">
                  <c:v>29</c:v>
                </c:pt>
                <c:pt idx="8">
                  <c:v>52</c:v>
                </c:pt>
                <c:pt idx="9">
                  <c:v>21</c:v>
                </c:pt>
                <c:pt idx="10">
                  <c:v>8</c:v>
                </c:pt>
                <c:pt idx="11">
                  <c:v>6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7-422F-A230-E3B225BB6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794848"/>
        <c:axId val="-132679430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'[uitslag enquete.xlsx]Dump'!$A$24:$A$36</c15:sqref>
                        </c15:formulaRef>
                      </c:ext>
                    </c:extLst>
                    <c:strCache>
                      <c:ptCount val="13"/>
                      <c:pt idx="0">
                        <c:v>rijtjeswoning</c:v>
                      </c:pt>
                      <c:pt idx="1">
                        <c:v>2 onder een kap</c:v>
                      </c:pt>
                      <c:pt idx="2">
                        <c:v>vrijstaand</c:v>
                      </c:pt>
                      <c:pt idx="3">
                        <c:v>woonboerderij</c:v>
                      </c:pt>
                      <c:pt idx="4">
                        <c:v>levensloop best woning</c:v>
                      </c:pt>
                      <c:pt idx="5">
                        <c:v>appartement (geclust)</c:v>
                      </c:pt>
                      <c:pt idx="6">
                        <c:v>woning met bedrijf</c:v>
                      </c:pt>
                      <c:pt idx="7">
                        <c:v>tiny house</c:v>
                      </c:pt>
                      <c:pt idx="8">
                        <c:v>starterswoning</c:v>
                      </c:pt>
                      <c:pt idx="9">
                        <c:v>senioren</c:v>
                      </c:pt>
                      <c:pt idx="10">
                        <c:v>huurwoning (sociaal)</c:v>
                      </c:pt>
                      <c:pt idx="11">
                        <c:v>huurwoning </c:v>
                      </c:pt>
                      <c:pt idx="12">
                        <c:v>anders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'[uitslag enquete.xlsx]Dump'!$B$24:$B$36</c15:sqref>
                        </c15:formulaRef>
                      </c:ext>
                    </c:extLst>
                    <c:numCache>
                      <c:formatCode>General</c:formatCode>
                      <c:ptCount val="1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4327-422F-A230-E3B225BB6B0F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enquete.xlsx]Dump'!$A$24:$A$36</c15:sqref>
                        </c15:formulaRef>
                      </c:ext>
                    </c:extLst>
                    <c:strCache>
                      <c:ptCount val="13"/>
                      <c:pt idx="0">
                        <c:v>rijtjeswoning</c:v>
                      </c:pt>
                      <c:pt idx="1">
                        <c:v>2 onder een kap</c:v>
                      </c:pt>
                      <c:pt idx="2">
                        <c:v>vrijstaand</c:v>
                      </c:pt>
                      <c:pt idx="3">
                        <c:v>woonboerderij</c:v>
                      </c:pt>
                      <c:pt idx="4">
                        <c:v>levensloop best woning</c:v>
                      </c:pt>
                      <c:pt idx="5">
                        <c:v>appartement (geclust)</c:v>
                      </c:pt>
                      <c:pt idx="6">
                        <c:v>woning met bedrijf</c:v>
                      </c:pt>
                      <c:pt idx="7">
                        <c:v>tiny house</c:v>
                      </c:pt>
                      <c:pt idx="8">
                        <c:v>starterswoning</c:v>
                      </c:pt>
                      <c:pt idx="9">
                        <c:v>senioren</c:v>
                      </c:pt>
                      <c:pt idx="10">
                        <c:v>huurwoning (sociaal)</c:v>
                      </c:pt>
                      <c:pt idx="11">
                        <c:v>huurwoning </c:v>
                      </c:pt>
                      <c:pt idx="12">
                        <c:v>anders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enquete.xlsx]Dump'!$C$24:$C$36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4327-422F-A230-E3B225BB6B0F}"/>
                  </c:ext>
                </c:extLst>
              </c15:ser>
            </c15:filteredBarSeries>
          </c:ext>
        </c:extLst>
      </c:barChart>
      <c:catAx>
        <c:axId val="-1326794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4304"/>
        <c:crosses val="autoZero"/>
        <c:auto val="1"/>
        <c:lblAlgn val="ctr"/>
        <c:lblOffset val="100"/>
        <c:noMultiLvlLbl val="0"/>
      </c:catAx>
      <c:valAx>
        <c:axId val="-132679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4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Leeftijd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'[uitslag enquete.xlsx]Blad6'!$A$1:$A$8</c:f>
              <c:strCache>
                <c:ptCount val="8"/>
                <c:pt idx="0">
                  <c:v>18-20</c:v>
                </c:pt>
                <c:pt idx="1">
                  <c:v>21-30</c:v>
                </c:pt>
                <c:pt idx="2">
                  <c:v>31-40</c:v>
                </c:pt>
                <c:pt idx="3">
                  <c:v>51-50</c:v>
                </c:pt>
                <c:pt idx="4">
                  <c:v>51-60</c:v>
                </c:pt>
                <c:pt idx="5">
                  <c:v>61-70</c:v>
                </c:pt>
                <c:pt idx="6">
                  <c:v>&gt;70</c:v>
                </c:pt>
                <c:pt idx="7">
                  <c:v>lege</c:v>
                </c:pt>
              </c:strCache>
            </c:strRef>
          </c:cat>
          <c:val>
            <c:numRef>
              <c:f>'[uitslag enquete.xlsx]Blad6'!$D$1:$D$8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18</c:v>
                </c:pt>
                <c:pt idx="4">
                  <c:v>21</c:v>
                </c:pt>
                <c:pt idx="5">
                  <c:v>12</c:v>
                </c:pt>
                <c:pt idx="6">
                  <c:v>15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E0-40BD-9A2C-8C045109D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801376"/>
        <c:axId val="-132680355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'[uitslag enquete.xlsx]Blad6'!$A$1:$A$8</c15:sqref>
                        </c15:formulaRef>
                      </c:ext>
                    </c:extLst>
                    <c:strCache>
                      <c:ptCount val="8"/>
                      <c:pt idx="0">
                        <c:v>18-20</c:v>
                      </c:pt>
                      <c:pt idx="1">
                        <c:v>21-30</c:v>
                      </c:pt>
                      <c:pt idx="2">
                        <c:v>31-40</c:v>
                      </c:pt>
                      <c:pt idx="3">
                        <c:v>51-50</c:v>
                      </c:pt>
                      <c:pt idx="4">
                        <c:v>51-60</c:v>
                      </c:pt>
                      <c:pt idx="5">
                        <c:v>61-70</c:v>
                      </c:pt>
                      <c:pt idx="6">
                        <c:v>&gt;70</c:v>
                      </c:pt>
                      <c:pt idx="7">
                        <c:v>lege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'[uitslag enquete.xlsx]Blad6'!$B$1:$B$8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BE0-40BD-9A2C-8C045109D079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enquete.xlsx]Blad6'!$A$1:$A$8</c15:sqref>
                        </c15:formulaRef>
                      </c:ext>
                    </c:extLst>
                    <c:strCache>
                      <c:ptCount val="8"/>
                      <c:pt idx="0">
                        <c:v>18-20</c:v>
                      </c:pt>
                      <c:pt idx="1">
                        <c:v>21-30</c:v>
                      </c:pt>
                      <c:pt idx="2">
                        <c:v>31-40</c:v>
                      </c:pt>
                      <c:pt idx="3">
                        <c:v>51-50</c:v>
                      </c:pt>
                      <c:pt idx="4">
                        <c:v>51-60</c:v>
                      </c:pt>
                      <c:pt idx="5">
                        <c:v>61-70</c:v>
                      </c:pt>
                      <c:pt idx="6">
                        <c:v>&gt;70</c:v>
                      </c:pt>
                      <c:pt idx="7">
                        <c:v>lege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'[uitslag enquete.xlsx]Blad6'!$C$1:$C$8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6BE0-40BD-9A2C-8C045109D079}"/>
                  </c:ext>
                </c:extLst>
              </c15:ser>
            </c15:filteredBarSeries>
          </c:ext>
        </c:extLst>
      </c:barChart>
      <c:catAx>
        <c:axId val="-132680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3552"/>
        <c:crosses val="autoZero"/>
        <c:auto val="1"/>
        <c:lblAlgn val="ctr"/>
        <c:lblOffset val="100"/>
        <c:noMultiLvlLbl val="0"/>
      </c:catAx>
      <c:valAx>
        <c:axId val="-132680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80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waarde van enquete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'[uitslag enquete.xlsx]Blad6'!$A$32:$K$32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'[uitslag enquete.xlsx]Blad6'!$A$33:$K$33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8</c:v>
                </c:pt>
                <c:pt idx="6">
                  <c:v>2</c:v>
                </c:pt>
                <c:pt idx="7">
                  <c:v>12</c:v>
                </c:pt>
                <c:pt idx="8">
                  <c:v>14</c:v>
                </c:pt>
                <c:pt idx="9">
                  <c:v>9</c:v>
                </c:pt>
                <c:pt idx="1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B3-4325-BA79-B6A1F16ECF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26797568"/>
        <c:axId val="-1326799744"/>
      </c:barChart>
      <c:catAx>
        <c:axId val="-13267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9744"/>
        <c:crosses val="autoZero"/>
        <c:auto val="1"/>
        <c:lblAlgn val="ctr"/>
        <c:lblOffset val="100"/>
        <c:noMultiLvlLbl val="0"/>
      </c:catAx>
      <c:valAx>
        <c:axId val="-132679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132679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A32FA-BB06-F59C-CCBC-44A205128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45E64B2-A88C-BB35-6A00-DCB2C2FA7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FE99AB-69A5-6268-C168-96F825D6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C2A5FA-D6C1-1804-6640-643C662A4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C1835D-B8F9-8A15-C2C5-71CBF353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178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13DC7-DCB8-DE92-72CA-1E3489506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4DAC56-2262-D839-2A99-D8788C831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BAC2C2-2422-7443-04B5-76AE2EA0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1387B3-D084-2490-F256-13157342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171E1F-F7DD-F5B6-2DF4-2A2A3919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4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E3D6FC8-A32E-4520-13C6-C303BAB51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9B55A3D-593B-DB65-F8BF-850AB75A2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BB7317-F67A-A370-3916-6F16BFBB1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F04B7B-33B0-10AC-0311-56C84050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C90818-E8FE-64C1-CD5B-9EF98A26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662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AB430-B773-848B-DE37-E8A26E4F4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178D27-0FC1-D6FF-9B02-59DD3CB9B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7C77AE-8A12-622C-368E-F759DF66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783A37-2F8F-BAB4-B840-BB427D0A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2E2F22-AFF6-2A9D-51B4-1B8B14521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76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102BF-1784-7CD4-1539-B69B1168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1FB318F-F1BC-8912-8367-5FEBEBE37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997279-DD4E-8127-DE6B-03331B280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25EC54-7289-28A6-2C5F-E9521BDE0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543AE4-F952-4223-CEE1-5FA26E583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12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12B30-0FEA-DE2A-6665-01F30A66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3FEC75-255D-55FF-9C10-A780F1047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1E5D9CF-F841-C8DF-56CE-9D28B6F78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D34985-C634-975B-ACF6-9EC8C85A4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51EB7D1-EDBC-B791-49F7-2FA3B23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6F9866-D6F3-E071-6CD8-A75E4C3F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860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09E216-881C-145B-6958-60FC7AEE2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16853D-668D-DE1C-D303-497A99C18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AC9883-4F0E-2D2A-AC10-ADC529B97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AC8EC80-0B38-8540-3809-DC0313B7B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26774D5-F4D9-7119-1625-6DDC7C38F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F622C3B-FDFB-CAB5-DE5F-058C5CCC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015666A-4FBB-91FE-61EB-7E671C09E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1DAEC33-89E8-0CE8-7119-57691F2A4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91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5CACFA-CA59-C114-57C1-71DD09D87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9F26A42-7FC3-6DF5-7C4C-BDF4CF25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18579D6-D69C-B23F-A8F1-0D4CDB31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A0B4473-0964-68A2-B6AC-7EA87FCA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8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2C1B3E4-95A1-AB62-23B6-12ECD5536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9089E0A-994D-7EB9-D9A1-03FF99425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5CD0AC-C91B-A6AF-6458-7A9692A1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16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5A840-5F77-993B-76A5-D57A7B0E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F30216-BB77-5058-0799-2F1AAAF2D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98C0447-B95D-8D22-4D84-E284F9A14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DF57E58-AE3A-EFA8-8A85-5B9F4CD89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6F2550-A00F-AC52-E9CE-3082D6A7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552FD7-7E0A-914C-D7CC-128E43C0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16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CBD584-BC77-1B89-7D35-03995FBF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4B0EE9E-988C-73A2-5F41-8BF727E1E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079CC04-F93D-98C4-529D-D5E6514D3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E4B911-5398-9CA9-8668-8C49C4BE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4E031AB-438C-918A-1A56-1BEDE8CF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01DF58-DDEF-D5BE-42AC-BC64B0C8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39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5A847EA-0970-5B97-4E53-8A9064406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788216-469A-EDA8-4D52-718EC67CB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11562A-76A9-BE64-8961-E2D067C5B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2F32-415C-4754-ACF6-A71DEE38132B}" type="datetimeFigureOut">
              <a:rPr lang="nl-NL" smtClean="0"/>
              <a:t>06-06-2023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26D8A1-AF64-C2CC-11C9-0A2DD11D5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886B14-AD6C-4835-07DC-DF775C739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E39BA-50B2-4622-A0E4-5108913055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97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2CB9D-25D3-24A0-7F0A-9CF975D3E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1875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Enquête Wyns mei 2023</a:t>
            </a:r>
            <a:br>
              <a:rPr lang="nl-NL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Peiling naar de behoefte en het draagvlak voor nieuwbouwwoningen in Wyns</a:t>
            </a:r>
            <a:br>
              <a:rPr lang="nl-NL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36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73AD477-6762-C314-0A95-40763A8EE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423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B33EA7E2-B02C-8FA2-835B-43ED0C2705F6}"/>
              </a:ext>
            </a:extLst>
          </p:cNvPr>
          <p:cNvSpPr txBox="1"/>
          <p:nvPr/>
        </p:nvSpPr>
        <p:spPr>
          <a:xfrm>
            <a:off x="1418602" y="2644927"/>
            <a:ext cx="9383282" cy="2753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interesse in woning en in het meewerken/meedenken</a:t>
            </a:r>
            <a:r>
              <a:rPr lang="nl-N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nl-N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Zelf interesse: 16 stuks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 iemand met interesse: 13 stuks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Meewerken: 17 stuks </a:t>
            </a:r>
          </a:p>
        </p:txBody>
      </p:sp>
    </p:spTree>
    <p:extLst>
      <p:ext uri="{BB962C8B-B14F-4D97-AF65-F5344CB8AC3E}">
        <p14:creationId xmlns:p14="http://schemas.microsoft.com/office/powerpoint/2010/main" val="316388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0A77C-A300-1915-435C-B38F4E1C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Aantal ingevulde enquêtes</a:t>
            </a:r>
            <a:endParaRPr lang="nl-NL" sz="2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3D94E52-14B6-CC85-235A-90882A2E4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de 181 uitgedeelde enquêtes zijn 78 teruggekomen. Dat is 43.1 %</a:t>
            </a:r>
          </a:p>
          <a:p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 stuks uit Bartlehiem</a:t>
            </a:r>
          </a:p>
          <a:p>
            <a:r>
              <a:rPr lang="nl-NL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 stuks uit het buitengebied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 uit de kern van Wyns</a:t>
            </a:r>
          </a:p>
          <a:p>
            <a:endParaRPr lang="nl-NL" dirty="0"/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58F14A6F-46F1-BFC4-55F2-0B1A2F251C42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03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33605-D7AA-5481-1BB8-C7837EC2D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495514"/>
            <a:ext cx="3817670" cy="1700612"/>
          </a:xfrm>
        </p:spPr>
        <p:txBody>
          <a:bodyPr/>
          <a:lstStyle/>
          <a:p>
            <a:r>
              <a:rPr lang="nl-N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belangrijk vindt u dat het dorp (Wyns-Bartlehiem) blijft groeien</a:t>
            </a:r>
            <a:br>
              <a:rPr lang="nl-N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2F70541-322B-E147-DC1A-6CF164447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0 = helemaal niet belangrijk</a:t>
            </a:r>
          </a:p>
          <a:p>
            <a:r>
              <a:rPr lang="nl-NL" dirty="0"/>
              <a:t>10 = erg belangrijk</a:t>
            </a:r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C1C86E6C-5BAB-10E3-15D2-E8F8BA6933C7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81873128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78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BBF68-73B2-A3AB-8E88-115A4C37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144994"/>
            <a:ext cx="4048406" cy="2123794"/>
          </a:xfrm>
        </p:spPr>
        <p:txBody>
          <a:bodyPr/>
          <a:lstStyle/>
          <a:p>
            <a:r>
              <a:rPr lang="nl-N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hoeverre bent u voor of tegen uitbreiding van het woningbestand in Wyns-Bartlehiem?</a:t>
            </a:r>
            <a:br>
              <a:rPr lang="nl-N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99C925-F5ED-9AC0-1901-0BDBFDD37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0 = tegen</a:t>
            </a:r>
          </a:p>
          <a:p>
            <a:r>
              <a:rPr lang="nl-NL" dirty="0"/>
              <a:t>10  = voor</a:t>
            </a:r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4119832C-81AA-CF9A-ABF2-F4735BB4E3A5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294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FC4ABD-B4F1-16D2-2B6F-4CB63174D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199"/>
            <a:ext cx="4005677" cy="3670419"/>
          </a:xfrm>
        </p:spPr>
        <p:txBody>
          <a:bodyPr/>
          <a:lstStyle/>
          <a:p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hoeveel nieuwe woningen mag Wyns-Bartlehiem naar uw mening de komende 10-15 jaar groeien?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500AF6-F644-DB35-2551-8DF8B8F1D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7" name="Tijdelijke aanduiding voor afbeelding 6">
            <a:extLst>
              <a:ext uri="{FF2B5EF4-FFF2-40B4-BE49-F238E27FC236}">
                <a16:creationId xmlns:a16="http://schemas.microsoft.com/office/drawing/2014/main" id="{74D7B2E4-B2BC-88B6-788E-408160EEA63C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841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9056C-DE03-AFE3-A9F5-06FC6608E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199"/>
            <a:ext cx="3932237" cy="3320041"/>
          </a:xfrm>
        </p:spPr>
        <p:txBody>
          <a:bodyPr/>
          <a:lstStyle/>
          <a:p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in welk tempo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37BDE0-AFFF-C5AE-18ED-DC37367E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656CB118-0654-59A4-5534-87A63410DD5D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269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0B1EB-F66C-A561-5CEC-3A8AA459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371316"/>
          </a:xfrm>
        </p:spPr>
        <p:txBody>
          <a:bodyPr/>
          <a:lstStyle/>
          <a:p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voor huis/huizen zou u willen zien bij uitbreiding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CF71BB0-5118-0E2E-F687-82892193C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6" name="Tijdelijke aanduiding voor afbeelding 5">
            <a:extLst>
              <a:ext uri="{FF2B5EF4-FFF2-40B4-BE49-F238E27FC236}">
                <a16:creationId xmlns:a16="http://schemas.microsoft.com/office/drawing/2014/main" id="{D4D44DE6-D364-8E9D-F7ED-FC95718ABEB3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82598543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920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3838F-36FF-D3A6-2F04-59330E271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074044" cy="2971800"/>
          </a:xfrm>
        </p:spPr>
        <p:txBody>
          <a:bodyPr>
            <a:normAutofit/>
          </a:bodyPr>
          <a:lstStyle/>
          <a:p>
            <a:r>
              <a:rPr lang="nl-N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is uw leeftijd</a:t>
            </a:r>
            <a:endParaRPr lang="nl-NL" sz="2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D7C2E8-5C89-98BC-D864-39FCBE80F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98716CD0-2187-AFA9-12AD-7E24AF0362AD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36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2C426-0A76-AAA7-9104-DBFD02AF9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014223" cy="2971800"/>
          </a:xfrm>
        </p:spPr>
        <p:txBody>
          <a:bodyPr>
            <a:normAutofit/>
          </a:bodyPr>
          <a:lstStyle/>
          <a:p>
            <a:r>
              <a:rPr lang="nl-NL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waardering van deze </a:t>
            </a:r>
            <a:r>
              <a:rPr lang="nl-NL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enquete</a:t>
            </a:r>
            <a:endParaRPr lang="nl-NL" sz="2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2D618E-D6DA-A408-938D-EEB221DCD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0 = geen meerwaarde</a:t>
            </a:r>
          </a:p>
          <a:p>
            <a:r>
              <a:rPr lang="nl-NL" dirty="0"/>
              <a:t>10 = goed initiatief</a:t>
            </a:r>
          </a:p>
        </p:txBody>
      </p:sp>
      <p:graphicFrame>
        <p:nvGraphicFramePr>
          <p:cNvPr id="5" name="Tijdelijke aanduiding voor afbeelding 4">
            <a:extLst>
              <a:ext uri="{FF2B5EF4-FFF2-40B4-BE49-F238E27FC236}">
                <a16:creationId xmlns:a16="http://schemas.microsoft.com/office/drawing/2014/main" id="{C632F0E2-48E3-BC93-D858-5B3F9BEFDD3F}"/>
              </a:ext>
            </a:extLst>
          </p:cNvPr>
          <p:cNvGraphicFramePr>
            <a:graphicFrameLocks noGrp="1"/>
          </p:cNvGraphicFramePr>
          <p:nvPr>
            <p:ph type="pic"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87992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182</Words>
  <Application>Microsoft Macintosh PowerPoint</Application>
  <PresentationFormat>Breedbeeld</PresentationFormat>
  <Paragraphs>48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Enquête Wyns mei 2023 Peiling naar de behoefte en het draagvlak voor nieuwbouwwoningen in Wyns </vt:lpstr>
      <vt:lpstr>Aantal ingevulde enquêtes</vt:lpstr>
      <vt:lpstr>Hoe belangrijk vindt u dat het dorp (Wyns-Bartlehiem) blijft groeien </vt:lpstr>
      <vt:lpstr>In hoeverre bent u voor of tegen uitbreiding van het woningbestand in Wyns-Bartlehiem? </vt:lpstr>
      <vt:lpstr>Met hoeveel nieuwe woningen mag Wyns-Bartlehiem naar uw mening de komende 10-15 jaar groeien?</vt:lpstr>
      <vt:lpstr>En in welk tempo </vt:lpstr>
      <vt:lpstr>Wat voor huis/huizen zou u willen zien bij uitbreiding </vt:lpstr>
      <vt:lpstr>Wat is uw leeftijd</vt:lpstr>
      <vt:lpstr>de waardering van deze enquete</vt:lpstr>
      <vt:lpstr>PowerPoint-presentatie</vt:lpstr>
    </vt:vector>
  </TitlesOfParts>
  <Company>Vinny27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 Wyns mei 2023 Peiling naar de behoefte en het draagvlak voor nieuwbouwwoningen in Wyns</dc:title>
  <dc:creator>Janne Grundström</dc:creator>
  <cp:lastModifiedBy>Jan Hager</cp:lastModifiedBy>
  <cp:revision>4</cp:revision>
  <dcterms:created xsi:type="dcterms:W3CDTF">2023-05-08T19:45:53Z</dcterms:created>
  <dcterms:modified xsi:type="dcterms:W3CDTF">2023-06-06T05:26:33Z</dcterms:modified>
</cp:coreProperties>
</file>