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700" r:id="rId2"/>
    <p:sldId id="701" r:id="rId3"/>
    <p:sldId id="697" r:id="rId4"/>
    <p:sldId id="563" r:id="rId5"/>
    <p:sldId id="611" r:id="rId6"/>
    <p:sldId id="627" r:id="rId7"/>
    <p:sldId id="630" r:id="rId8"/>
    <p:sldId id="569" r:id="rId9"/>
    <p:sldId id="632" r:id="rId10"/>
    <p:sldId id="675" r:id="rId11"/>
    <p:sldId id="692" r:id="rId12"/>
    <p:sldId id="657" r:id="rId13"/>
    <p:sldId id="586" r:id="rId14"/>
    <p:sldId id="658" r:id="rId15"/>
    <p:sldId id="673" r:id="rId16"/>
    <p:sldId id="659" r:id="rId17"/>
    <p:sldId id="662" r:id="rId18"/>
    <p:sldId id="691" r:id="rId19"/>
    <p:sldId id="695" r:id="rId20"/>
    <p:sldId id="663" r:id="rId21"/>
    <p:sldId id="699" r:id="rId22"/>
    <p:sldId id="664" r:id="rId23"/>
    <p:sldId id="667" r:id="rId24"/>
    <p:sldId id="668" r:id="rId25"/>
    <p:sldId id="671" r:id="rId26"/>
    <p:sldId id="669" r:id="rId27"/>
    <p:sldId id="670" r:id="rId28"/>
    <p:sldId id="672" r:id="rId29"/>
    <p:sldId id="605" r:id="rId30"/>
    <p:sldId id="702" r:id="rId31"/>
    <p:sldId id="696" r:id="rId32"/>
    <p:sldId id="676" r:id="rId33"/>
    <p:sldId id="694" r:id="rId34"/>
    <p:sldId id="677" r:id="rId35"/>
    <p:sldId id="678" r:id="rId36"/>
    <p:sldId id="685" r:id="rId37"/>
    <p:sldId id="679" r:id="rId38"/>
    <p:sldId id="680" r:id="rId39"/>
    <p:sldId id="681" r:id="rId40"/>
    <p:sldId id="682" r:id="rId41"/>
    <p:sldId id="686" r:id="rId42"/>
    <p:sldId id="683" r:id="rId43"/>
    <p:sldId id="684" r:id="rId44"/>
    <p:sldId id="687" r:id="rId45"/>
    <p:sldId id="688" r:id="rId46"/>
    <p:sldId id="689" r:id="rId47"/>
    <p:sldId id="693" r:id="rId48"/>
  </p:sldIdLst>
  <p:sldSz cx="12192000" cy="6858000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4497" autoAdjust="0"/>
  </p:normalViewPr>
  <p:slideViewPr>
    <p:cSldViewPr snapToGrid="0">
      <p:cViewPr varScale="1">
        <p:scale>
          <a:sx n="103" d="100"/>
          <a:sy n="103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F0604-4310-4B05-8CE9-AD9F5A57FE55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19C538E-DDEE-4071-A574-68CD43BF43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61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Feb 23 </a:t>
            </a:r>
            <a:r>
              <a:rPr lang="nl-NL" dirty="0" err="1"/>
              <a:t>JvdLeij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C538E-DDEE-4071-A574-68CD43BF432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46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23F9B-EF47-4BB0-8B93-93644DCAB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FD7C4EC-5B99-4E1D-8324-609EC64B0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908173-294C-483D-BEDA-0F314408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1F7D4F-524F-4E27-8310-2D0EBF8C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01C983-9F5A-4A86-86EA-5F42E060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52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D22F5-AF59-453E-B9B7-01E0E677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71655A-3E06-427B-A1F1-30E643616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B976B9-5AE1-437C-8EF6-63AB4062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D94069-C271-490B-9F4E-68A30894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33313D-96C9-432F-B975-5B0747AC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10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797B253-4F77-46B8-8C33-DC276AB52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619C741-8BE3-45EE-BAE3-CA7264215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A8B1A4-F5EE-4D71-954F-F1148FC7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D56586-03C9-418B-81F8-715257CD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AE8FC1-3F80-4DFC-BE33-2F49BF1E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FD5E4-60F7-4D79-9893-797BCCBB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A7DD55-7192-4EF3-ABE6-8AE077E89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6B96A8-48F3-4431-838A-9C5A35BF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2A34E8-DC4F-4C09-A6FA-646AD1CC2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9804DC-81F3-454E-9B6C-3A62601A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81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1CA89-A619-481B-AC00-FED5CDFA3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943255-4CBA-4A6B-B309-80AD2089B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344E9E-EBEE-4A84-A6D5-2D837DDC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733AA8-26DD-45FB-AB77-4CCCF148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5B93D6-4AA1-4ED3-BD43-A1EC8631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06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1D616-9EB9-4E98-8AD2-1CF9C857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3B7B46-760D-473C-A684-2F81BCDA7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908581-4DC3-4316-ADF7-A3B8A8EDB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560341-6644-4263-ACA1-22E36E41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98B00F-5DD3-450F-9712-54F3BDC4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5535D6-1FC4-4686-9AD3-55CD994A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08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51045-A474-4E79-AC2A-D7F4A374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A07434-EDC5-4EF1-972D-E2C2D694B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2182BD-CA0F-4721-9865-0D466D3FB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F68285-C688-476E-8DDB-09C8C0306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ED4F64-5F19-4766-8DC5-BC1FAC324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EFDF7B0-CA44-4AEF-A1BE-3FE12D78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29ACF6-1552-46F3-9038-898CC30C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43D2D60-5975-4BDA-AC1C-449F68B6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47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43E56-9E7C-41AF-A8CC-15FDD57D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D324B7-C996-495F-BE3A-66DEE45D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D6C9F62-1CC4-4DAE-ABC0-0C767ACB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1FE652-B041-4B0D-AC61-D6FE0027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09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24A16-389A-4DF6-BA1D-2ECFCDB1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9F6B33-AEB0-4818-9F51-9D7AED03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0739C2-4BB7-4688-A3B8-3B432337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681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F76ED-FE35-49C7-980B-F7CAD227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C50ACF-4A8D-4ECA-9503-B08854DBC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E4F340-5B0A-4FE6-A182-C0A0C2A6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CB8769-408D-4B67-A5F7-2ADBDA13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78E856-9337-4B40-B021-119C2D02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E14AF4-A2C5-4654-853C-F73ED14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03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59481-6883-4596-A882-49F429B9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0719EB-8D40-40B4-BB83-70E52694D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85F062-D052-4EAF-842F-41124FED1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977FD9-9290-43A4-93BD-DA1E5BC3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56F620-0AAF-4432-ADAE-88173BF4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619F4A-BC9A-4C83-BCF0-28176C16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07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B513C87-CD69-4111-B989-103D520D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E7D584-9E90-459B-A149-00EA4EF7D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54AEB9-25D4-4D5D-A693-BF11494B5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CB3B8-5334-4628-A610-6578E9724ED9}" type="datetimeFigureOut">
              <a:rPr lang="nl-NL" smtClean="0"/>
              <a:t>08-05-2024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885F3D-D3D3-4E49-85E9-EACC21162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1D3AEC-E33E-490A-8A4C-772D4A123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51EF-A4ED-40C9-BE4E-249C03AA3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46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20F077-EEE1-CB97-28A1-0A95C6602A85}"/>
              </a:ext>
            </a:extLst>
          </p:cNvPr>
          <p:cNvSpPr txBox="1"/>
          <p:nvPr/>
        </p:nvSpPr>
        <p:spPr>
          <a:xfrm>
            <a:off x="895149" y="481264"/>
            <a:ext cx="10838047" cy="1323439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FERIENIGING DOARPSBELANGEN WYNS - BARTLEHIEM</a:t>
            </a: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nl-NL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TEMAGROEP WENJE / DE RÛMTE YN WYNS</a:t>
            </a:r>
            <a:endParaRPr lang="nl-NL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36CE7D6-4F1F-184E-3103-20C1F6547537}"/>
              </a:ext>
            </a:extLst>
          </p:cNvPr>
          <p:cNvSpPr txBox="1"/>
          <p:nvPr/>
        </p:nvSpPr>
        <p:spPr>
          <a:xfrm>
            <a:off x="3155482" y="2171094"/>
            <a:ext cx="7498080" cy="4062651"/>
          </a:xfrm>
          <a:prstGeom prst="rect">
            <a:avLst/>
          </a:prstGeom>
          <a:solidFill>
            <a:srgbClr val="92D050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Doarpsjûn</a:t>
            </a:r>
            <a:r>
              <a:rPr lang="nl-NL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februari 2023</a:t>
            </a:r>
          </a:p>
          <a:p>
            <a:endParaRPr lang="nl-NL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Agenda:</a:t>
            </a:r>
            <a:endParaRPr lang="nl-NL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Waarom?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Het Traject</a:t>
            </a:r>
          </a:p>
          <a:p>
            <a:pPr marL="342900" indent="-342900">
              <a:buAutoNum type="arabicPeriod"/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Presentatie opties</a:t>
            </a:r>
          </a:p>
          <a:p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Pauze</a:t>
            </a:r>
          </a:p>
          <a:p>
            <a:pPr marL="342900" indent="-342900">
              <a:buAutoNum type="arabicPeriod" startAt="4"/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Discussie en inbreng vergadering</a:t>
            </a:r>
          </a:p>
          <a:p>
            <a:pPr marL="342900" indent="-342900">
              <a:buAutoNum type="arabicPeriod" startAt="4"/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Lijst met namen</a:t>
            </a:r>
            <a:endParaRPr lang="nl-NL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Sluiting</a:t>
            </a:r>
          </a:p>
          <a:p>
            <a:pPr marL="342900" indent="-342900">
              <a:buAutoNum type="arabicPeriod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8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E1032F0-CA42-886A-646F-41CBB41D49F0}"/>
              </a:ext>
            </a:extLst>
          </p:cNvPr>
          <p:cNvSpPr txBox="1"/>
          <p:nvPr/>
        </p:nvSpPr>
        <p:spPr>
          <a:xfrm>
            <a:off x="2075942" y="1329281"/>
            <a:ext cx="8040115" cy="3970318"/>
          </a:xfrm>
          <a:prstGeom prst="rect">
            <a:avLst/>
          </a:prstGeom>
          <a:solidFill>
            <a:srgbClr val="00B0F0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Welke opties voor nieuwe woningen zijn er in Wyns?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Voor welke doelgroep(en) zijn ze bestemd?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 is de huidige woonbehoefte vanuit het dorp?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Welke fasering willen we?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het financieel haalbaar?</a:t>
            </a:r>
          </a:p>
        </p:txBody>
      </p:sp>
    </p:spTree>
    <p:extLst>
      <p:ext uri="{BB962C8B-B14F-4D97-AF65-F5344CB8AC3E}">
        <p14:creationId xmlns:p14="http://schemas.microsoft.com/office/powerpoint/2010/main" val="265061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2A7B9D-C9C2-4D45-151E-CEC8BB4B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95" y="0"/>
            <a:ext cx="8894066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A79554-0D15-DD7C-11D7-8211CB50A1A9}"/>
              </a:ext>
            </a:extLst>
          </p:cNvPr>
          <p:cNvSpPr txBox="1"/>
          <p:nvPr/>
        </p:nvSpPr>
        <p:spPr>
          <a:xfrm>
            <a:off x="118463" y="2828835"/>
            <a:ext cx="5501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Waar?</a:t>
            </a:r>
          </a:p>
          <a:p>
            <a:endParaRPr lang="nl-NL" dirty="0"/>
          </a:p>
          <a:p>
            <a:r>
              <a:rPr lang="nl-NL" dirty="0"/>
              <a:t>“De kerk wel in het </a:t>
            </a:r>
          </a:p>
          <a:p>
            <a:r>
              <a:rPr lang="nl-NL" dirty="0"/>
              <a:t>midden houden”</a:t>
            </a:r>
          </a:p>
        </p:txBody>
      </p:sp>
    </p:spTree>
    <p:extLst>
      <p:ext uri="{BB962C8B-B14F-4D97-AF65-F5344CB8AC3E}">
        <p14:creationId xmlns:p14="http://schemas.microsoft.com/office/powerpoint/2010/main" val="300463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2492EF7-B54C-8CCD-541E-7A69F5E4A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7CED4E-9187-A570-D596-A11EEDF27D35}"/>
              </a:ext>
            </a:extLst>
          </p:cNvPr>
          <p:cNvSpPr txBox="1"/>
          <p:nvPr/>
        </p:nvSpPr>
        <p:spPr>
          <a:xfrm>
            <a:off x="630315" y="935392"/>
            <a:ext cx="269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Heroprichten van huizen op historische plekken, waar die ooit zijn gesloopt, </a:t>
            </a:r>
            <a:r>
              <a:rPr lang="nl-NL" dirty="0">
                <a:solidFill>
                  <a:srgbClr val="FF0000"/>
                </a:solidFill>
              </a:rPr>
              <a:t>15 stuks</a:t>
            </a:r>
            <a:r>
              <a:rPr lang="nl-NL" dirty="0"/>
              <a:t>.</a:t>
            </a:r>
            <a:endParaRPr lang="nl-NL" dirty="0">
              <a:solidFill>
                <a:srgbClr val="FF00FF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8347FD8-2A95-2A30-398F-C9215BB93BAF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6F7A045-8D28-BB61-156D-FD1AB0C080CE}"/>
              </a:ext>
            </a:extLst>
          </p:cNvPr>
          <p:cNvSpPr txBox="1"/>
          <p:nvPr/>
        </p:nvSpPr>
        <p:spPr>
          <a:xfrm>
            <a:off x="630314" y="2228671"/>
            <a:ext cx="2698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Is alleen mogelijk met toestemming van </a:t>
            </a:r>
            <a:r>
              <a:rPr lang="nl-NL" sz="1400" b="1" dirty="0" err="1"/>
              <a:t>naastliggers</a:t>
            </a:r>
            <a:r>
              <a:rPr lang="nl-NL" sz="1400" b="1" dirty="0"/>
              <a:t> en eigenaars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BECFB8A-09A4-CEF0-F7BB-363CACB0B037}"/>
              </a:ext>
            </a:extLst>
          </p:cNvPr>
          <p:cNvSpPr txBox="1"/>
          <p:nvPr/>
        </p:nvSpPr>
        <p:spPr>
          <a:xfrm>
            <a:off x="6754705" y="5954235"/>
            <a:ext cx="206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15 stuks</a:t>
            </a:r>
          </a:p>
        </p:txBody>
      </p:sp>
    </p:spTree>
    <p:extLst>
      <p:ext uri="{BB962C8B-B14F-4D97-AF65-F5344CB8AC3E}">
        <p14:creationId xmlns:p14="http://schemas.microsoft.com/office/powerpoint/2010/main" val="356717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703F3EA-6220-4C7C-B2A5-119219FC8800}"/>
              </a:ext>
            </a:extLst>
          </p:cNvPr>
          <p:cNvSpPr txBox="1"/>
          <p:nvPr/>
        </p:nvSpPr>
        <p:spPr>
          <a:xfrm>
            <a:off x="6602305" y="5801835"/>
            <a:ext cx="206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19 stuks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A2CD202-4D94-4A3D-938B-36CD38B729A2}"/>
              </a:ext>
            </a:extLst>
          </p:cNvPr>
          <p:cNvSpPr/>
          <p:nvPr/>
        </p:nvSpPr>
        <p:spPr>
          <a:xfrm>
            <a:off x="3524250" y="275209"/>
            <a:ext cx="5143500" cy="6307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ADE0294-9EEE-4BA9-9C0F-484E87D5ED91}"/>
              </a:ext>
            </a:extLst>
          </p:cNvPr>
          <p:cNvSpPr txBox="1"/>
          <p:nvPr/>
        </p:nvSpPr>
        <p:spPr>
          <a:xfrm>
            <a:off x="630315" y="935392"/>
            <a:ext cx="269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FF"/>
                </a:solidFill>
              </a:rPr>
              <a:t>Nieuw</a:t>
            </a:r>
            <a:r>
              <a:rPr lang="nl-NL" dirty="0"/>
              <a:t> te plaatsen ‘arbeiders’- huizen </a:t>
            </a:r>
          </a:p>
          <a:p>
            <a:r>
              <a:rPr lang="nl-NL" dirty="0"/>
              <a:t>bij inmiddels inactieve boerderijen: </a:t>
            </a:r>
            <a:r>
              <a:rPr lang="nl-NL" dirty="0">
                <a:solidFill>
                  <a:srgbClr val="FF00FF"/>
                </a:solidFill>
              </a:rPr>
              <a:t>6 stuks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F64770-E47F-7D3A-1545-40E476E3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3011C66-0D1B-1966-DF60-1559B4857426}"/>
              </a:ext>
            </a:extLst>
          </p:cNvPr>
          <p:cNvSpPr txBox="1"/>
          <p:nvPr/>
        </p:nvSpPr>
        <p:spPr>
          <a:xfrm>
            <a:off x="630314" y="2228671"/>
            <a:ext cx="2698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Is alleen mogelijk met toestemming van </a:t>
            </a:r>
            <a:r>
              <a:rPr lang="nl-NL" sz="1400" b="1" dirty="0" err="1"/>
              <a:t>naastliggers</a:t>
            </a:r>
            <a:r>
              <a:rPr lang="nl-NL" sz="1400" b="1" dirty="0"/>
              <a:t> en eigenaars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D83EB7C-F5DE-BFC1-97B1-9E4938033B24}"/>
              </a:ext>
            </a:extLst>
          </p:cNvPr>
          <p:cNvSpPr txBox="1"/>
          <p:nvPr/>
        </p:nvSpPr>
        <p:spPr>
          <a:xfrm>
            <a:off x="6754705" y="5954235"/>
            <a:ext cx="206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FF"/>
                </a:solidFill>
              </a:rPr>
              <a:t>6 stuks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81D22A8-8FBA-E32F-CC90-62E8B83F6620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</a:p>
        </p:txBody>
      </p:sp>
    </p:spTree>
    <p:extLst>
      <p:ext uri="{BB962C8B-B14F-4D97-AF65-F5344CB8AC3E}">
        <p14:creationId xmlns:p14="http://schemas.microsoft.com/office/powerpoint/2010/main" val="72677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A07C1D-605C-2639-7B0F-80ACCF838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422BDBD-91C0-934B-7006-EBE3D4E66CBE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B9172-37FE-7619-BA97-2060BC560FA8}"/>
              </a:ext>
            </a:extLst>
          </p:cNvPr>
          <p:cNvSpPr txBox="1"/>
          <p:nvPr/>
        </p:nvSpPr>
        <p:spPr>
          <a:xfrm>
            <a:off x="233873" y="926514"/>
            <a:ext cx="1497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Wyns dorp uitbreiden  invalsweg Noord 2x 4 woningen</a:t>
            </a:r>
          </a:p>
        </p:txBody>
      </p:sp>
    </p:spTree>
    <p:extLst>
      <p:ext uri="{BB962C8B-B14F-4D97-AF65-F5344CB8AC3E}">
        <p14:creationId xmlns:p14="http://schemas.microsoft.com/office/powerpoint/2010/main" val="324161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65AAB7-74FC-316E-C63C-7B6B8FB5F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839662-1152-CDF5-794F-F0EA8B06FF3B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3106517-46EE-DEFB-F03E-273779957D15}"/>
              </a:ext>
            </a:extLst>
          </p:cNvPr>
          <p:cNvSpPr txBox="1"/>
          <p:nvPr/>
        </p:nvSpPr>
        <p:spPr>
          <a:xfrm>
            <a:off x="233873" y="926514"/>
            <a:ext cx="1497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Wyns dorp uitbreiden  invalsweg Noord 2 en 4 woningen</a:t>
            </a:r>
          </a:p>
        </p:txBody>
      </p:sp>
    </p:spTree>
    <p:extLst>
      <p:ext uri="{BB962C8B-B14F-4D97-AF65-F5344CB8AC3E}">
        <p14:creationId xmlns:p14="http://schemas.microsoft.com/office/powerpoint/2010/main" val="258216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2B2098-0C58-5781-A234-8BF63B55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3A1615-75BD-AB8F-74B9-8932A8B779A7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CFF87F-E6F0-0FE8-E272-3C2D00083F1A}"/>
              </a:ext>
            </a:extLst>
          </p:cNvPr>
          <p:cNvSpPr txBox="1"/>
          <p:nvPr/>
        </p:nvSpPr>
        <p:spPr>
          <a:xfrm>
            <a:off x="233873" y="926514"/>
            <a:ext cx="1497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invalsweg Noord, </a:t>
            </a:r>
          </a:p>
          <a:p>
            <a:r>
              <a:rPr lang="nl-NL" dirty="0"/>
              <a:t>1 ‘</a:t>
            </a:r>
            <a:r>
              <a:rPr lang="nl-NL" dirty="0" err="1"/>
              <a:t>pleats</a:t>
            </a:r>
            <a:r>
              <a:rPr lang="nl-NL" dirty="0"/>
              <a:t>’ en </a:t>
            </a:r>
          </a:p>
          <a:p>
            <a:r>
              <a:rPr lang="nl-NL" dirty="0"/>
              <a:t>1 woning</a:t>
            </a:r>
          </a:p>
        </p:txBody>
      </p:sp>
    </p:spTree>
    <p:extLst>
      <p:ext uri="{BB962C8B-B14F-4D97-AF65-F5344CB8AC3E}">
        <p14:creationId xmlns:p14="http://schemas.microsoft.com/office/powerpoint/2010/main" val="3662734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4FDC399-2A0D-24BF-F1EB-7286F218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138C279-BB9A-DCE9-0AE5-EFB14201615C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117C74-95F1-8D3E-75D4-7536D673C122}"/>
              </a:ext>
            </a:extLst>
          </p:cNvPr>
          <p:cNvSpPr txBox="1"/>
          <p:nvPr/>
        </p:nvSpPr>
        <p:spPr>
          <a:xfrm>
            <a:off x="233873" y="926514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Locatie H &amp; E 1 ‘</a:t>
            </a:r>
            <a:r>
              <a:rPr lang="nl-NL" dirty="0" err="1"/>
              <a:t>pleats</a:t>
            </a:r>
            <a:r>
              <a:rPr lang="nl-NL" dirty="0"/>
              <a:t>’ en </a:t>
            </a:r>
          </a:p>
          <a:p>
            <a:r>
              <a:rPr lang="nl-NL" dirty="0"/>
              <a:t>1 woning</a:t>
            </a:r>
          </a:p>
        </p:txBody>
      </p:sp>
    </p:spTree>
    <p:extLst>
      <p:ext uri="{BB962C8B-B14F-4D97-AF65-F5344CB8AC3E}">
        <p14:creationId xmlns:p14="http://schemas.microsoft.com/office/powerpoint/2010/main" val="4248209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E5C098-B288-E6CC-5D4A-83FBBD230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64" y="275209"/>
            <a:ext cx="2716042" cy="20370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2322E9B-757E-278A-4CD4-8A4BA789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99" y="1673483"/>
            <a:ext cx="2716042" cy="20370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402E39-2604-3BEA-0145-911B0A749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1" y="2410484"/>
            <a:ext cx="2716042" cy="203703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EEF72AF-725F-7867-9508-211E32DBD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99" y="3863369"/>
            <a:ext cx="2716042" cy="203703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A70F97-B41C-FA88-EC2E-CDDFF607F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40" y="275209"/>
            <a:ext cx="2716042" cy="20370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7FA6E56-96AC-4B81-DCBC-9B90619F5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58" y="1673483"/>
            <a:ext cx="2716042" cy="20370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07FD1B9-AD4F-2A76-2C4C-7F2EA1E81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06" y="2410484"/>
            <a:ext cx="2716042" cy="20370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F356FBB-8F92-6E9B-1AAE-BD516066D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58" y="3828239"/>
            <a:ext cx="2716042" cy="203703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A7A8E543-1AB1-285B-E74B-060081F9109B}"/>
              </a:ext>
            </a:extLst>
          </p:cNvPr>
          <p:cNvSpPr txBox="1"/>
          <p:nvPr/>
        </p:nvSpPr>
        <p:spPr>
          <a:xfrm>
            <a:off x="756922" y="5751989"/>
            <a:ext cx="5339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/>
              <a:t>Suggesties</a:t>
            </a:r>
            <a:r>
              <a:rPr lang="nl-NL" dirty="0"/>
              <a:t> voor locatie Noord aan de Ee.</a:t>
            </a:r>
          </a:p>
          <a:p>
            <a:r>
              <a:rPr lang="nl-NL" dirty="0"/>
              <a:t>Meerdere opties zijn mogelijk.</a:t>
            </a:r>
          </a:p>
          <a:p>
            <a:r>
              <a:rPr lang="nl-NL" dirty="0" err="1"/>
              <a:t>O.a</a:t>
            </a:r>
            <a:r>
              <a:rPr lang="nl-NL" dirty="0"/>
              <a:t> eventueel extra haventje/ parkeren.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0CAF8CD-5A3F-04EF-E06D-B56912BB020B}"/>
              </a:ext>
            </a:extLst>
          </p:cNvPr>
          <p:cNvSpPr txBox="1"/>
          <p:nvPr/>
        </p:nvSpPr>
        <p:spPr>
          <a:xfrm>
            <a:off x="6955015" y="1151297"/>
            <a:ext cx="533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/>
              <a:t>Suggesties</a:t>
            </a:r>
            <a:r>
              <a:rPr lang="nl-NL" dirty="0"/>
              <a:t> zonder ‘</a:t>
            </a:r>
            <a:r>
              <a:rPr lang="nl-NL" dirty="0" err="1"/>
              <a:t>pleats</a:t>
            </a:r>
            <a:r>
              <a:rPr lang="nl-NL" dirty="0"/>
              <a:t>’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22B26DD-45BA-CE7F-C7ED-17870C47FDF2}"/>
              </a:ext>
            </a:extLst>
          </p:cNvPr>
          <p:cNvSpPr txBox="1"/>
          <p:nvPr/>
        </p:nvSpPr>
        <p:spPr>
          <a:xfrm>
            <a:off x="1140544" y="4662089"/>
            <a:ext cx="533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/>
              <a:t>Suggesties </a:t>
            </a:r>
            <a:r>
              <a:rPr lang="nl-NL" dirty="0"/>
              <a:t>met ‘</a:t>
            </a:r>
            <a:r>
              <a:rPr lang="nl-NL" dirty="0" err="1"/>
              <a:t>pleats</a:t>
            </a:r>
            <a:r>
              <a:rPr lang="nl-NL" dirty="0"/>
              <a:t>’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387D9E5-3BE5-3CFE-2A6F-785B32A69DC8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</a:t>
            </a:r>
          </a:p>
        </p:txBody>
      </p:sp>
    </p:spTree>
    <p:extLst>
      <p:ext uri="{BB962C8B-B14F-4D97-AF65-F5344CB8AC3E}">
        <p14:creationId xmlns:p14="http://schemas.microsoft.com/office/powerpoint/2010/main" val="2450091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9F9553D-39F5-EBFF-8AE1-4743DA02E7E7}"/>
              </a:ext>
            </a:extLst>
          </p:cNvPr>
          <p:cNvSpPr txBox="1"/>
          <p:nvPr/>
        </p:nvSpPr>
        <p:spPr>
          <a:xfrm>
            <a:off x="630315" y="935392"/>
            <a:ext cx="269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Woonboten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C65ED4C-A28C-8904-2329-3C7E35C05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014" y="3570039"/>
            <a:ext cx="2255986" cy="150723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D6267E8-927F-4E40-F138-E5CEA39B2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014" y="1883801"/>
            <a:ext cx="2255986" cy="15050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202DCB-BB5F-C7A2-86FA-F498042F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23" y="0"/>
            <a:ext cx="2270177" cy="170263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9E89066-F45C-797B-70F4-56B4F656A0E3}"/>
              </a:ext>
            </a:extLst>
          </p:cNvPr>
          <p:cNvSpPr txBox="1"/>
          <p:nvPr/>
        </p:nvSpPr>
        <p:spPr>
          <a:xfrm>
            <a:off x="497149" y="275209"/>
            <a:ext cx="74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4a   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70E99DA-1CDF-DF39-64DE-2FB222DBC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B9AB3C8-4D46-DD4C-9F3E-5B33E8F00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341" y="5258439"/>
            <a:ext cx="2232659" cy="15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8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E1032F0-CA42-886A-646F-41CBB41D49F0}"/>
              </a:ext>
            </a:extLst>
          </p:cNvPr>
          <p:cNvSpPr txBox="1"/>
          <p:nvPr/>
        </p:nvSpPr>
        <p:spPr>
          <a:xfrm>
            <a:off x="2075942" y="1329281"/>
            <a:ext cx="8040115" cy="3970318"/>
          </a:xfrm>
          <a:prstGeom prst="rect">
            <a:avLst/>
          </a:prstGeom>
          <a:solidFill>
            <a:srgbClr val="00B0F0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Welke opties voor nieuwe woningen zijn er in Wyns?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Voor welke doelgroep(en) zijn ze bestemd?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 is de huidige woonbehoefte vanuit het dorp?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Welke fasering willen we?</a:t>
            </a:r>
          </a:p>
          <a:p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het financieel haalbaar?</a:t>
            </a:r>
          </a:p>
        </p:txBody>
      </p:sp>
    </p:spTree>
    <p:extLst>
      <p:ext uri="{BB962C8B-B14F-4D97-AF65-F5344CB8AC3E}">
        <p14:creationId xmlns:p14="http://schemas.microsoft.com/office/powerpoint/2010/main" val="2701777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7A5757-D352-4DDC-0F03-78BC13048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CB1F24E-EB5A-0B79-DBDE-4B44DCB884EA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C410D4B-E1CD-45AD-38FF-AB2D7AE1CC31}"/>
              </a:ext>
            </a:extLst>
          </p:cNvPr>
          <p:cNvSpPr txBox="1"/>
          <p:nvPr/>
        </p:nvSpPr>
        <p:spPr>
          <a:xfrm>
            <a:off x="233873" y="926514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Invalsweg oost 2 x 2 woningen</a:t>
            </a:r>
          </a:p>
        </p:txBody>
      </p:sp>
    </p:spTree>
    <p:extLst>
      <p:ext uri="{BB962C8B-B14F-4D97-AF65-F5344CB8AC3E}">
        <p14:creationId xmlns:p14="http://schemas.microsoft.com/office/powerpoint/2010/main" val="285871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9B4A2B-9762-168B-EBC2-EC3015666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41503C9-EB0A-4ED7-98A5-C3574C3637D8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FF7D400-695F-F102-8979-66985E6EAB96}"/>
              </a:ext>
            </a:extLst>
          </p:cNvPr>
          <p:cNvSpPr txBox="1"/>
          <p:nvPr/>
        </p:nvSpPr>
        <p:spPr>
          <a:xfrm>
            <a:off x="233873" y="926514"/>
            <a:ext cx="144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Invalsweg oost </a:t>
            </a:r>
          </a:p>
          <a:p>
            <a:r>
              <a:rPr lang="nl-NL" dirty="0"/>
              <a:t>1 boerderij   1 woning</a:t>
            </a:r>
          </a:p>
        </p:txBody>
      </p:sp>
    </p:spTree>
    <p:extLst>
      <p:ext uri="{BB962C8B-B14F-4D97-AF65-F5344CB8AC3E}">
        <p14:creationId xmlns:p14="http://schemas.microsoft.com/office/powerpoint/2010/main" val="255288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15F57FF-8A92-C89E-E8E3-AF6EFEC1D59D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0E14246-BA23-BE73-9D19-10C35AB3DCAA}"/>
              </a:ext>
            </a:extLst>
          </p:cNvPr>
          <p:cNvSpPr txBox="1"/>
          <p:nvPr/>
        </p:nvSpPr>
        <p:spPr>
          <a:xfrm>
            <a:off x="233873" y="926514"/>
            <a:ext cx="1444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Invalsweg oost </a:t>
            </a:r>
          </a:p>
          <a:p>
            <a:r>
              <a:rPr lang="nl-NL" dirty="0"/>
              <a:t>1 boerderij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0472B8-E69B-0C5C-DA2F-17E902EF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97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35B0C9C-F102-4BE0-A636-7F6EEDCAD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B30AA91-0901-A767-A777-D199F14C4E8F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780524-6656-E8EF-15EC-FB7CD84C29BB}"/>
              </a:ext>
            </a:extLst>
          </p:cNvPr>
          <p:cNvSpPr txBox="1"/>
          <p:nvPr/>
        </p:nvSpPr>
        <p:spPr>
          <a:xfrm>
            <a:off x="233873" y="926514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Wynser</a:t>
            </a:r>
            <a:r>
              <a:rPr lang="nl-NL" dirty="0"/>
              <a:t> </a:t>
            </a:r>
            <a:r>
              <a:rPr lang="nl-NL" dirty="0" err="1"/>
              <a:t>binnepaad</a:t>
            </a:r>
            <a:r>
              <a:rPr lang="nl-NL" dirty="0"/>
              <a:t> met 1 woning</a:t>
            </a:r>
          </a:p>
        </p:txBody>
      </p:sp>
    </p:spTree>
    <p:extLst>
      <p:ext uri="{BB962C8B-B14F-4D97-AF65-F5344CB8AC3E}">
        <p14:creationId xmlns:p14="http://schemas.microsoft.com/office/powerpoint/2010/main" val="140293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3B80B96-CA5C-B53C-4103-13B8C8B66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A88BA4-5CEA-0555-E78F-9F6C755F0E07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1FBA10A-6DE4-4F85-131D-53EA73138DDA}"/>
              </a:ext>
            </a:extLst>
          </p:cNvPr>
          <p:cNvSpPr txBox="1"/>
          <p:nvPr/>
        </p:nvSpPr>
        <p:spPr>
          <a:xfrm>
            <a:off x="233873" y="926514"/>
            <a:ext cx="1497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Wynser</a:t>
            </a:r>
            <a:r>
              <a:rPr lang="nl-NL" dirty="0"/>
              <a:t> </a:t>
            </a:r>
            <a:r>
              <a:rPr lang="nl-NL" dirty="0" err="1"/>
              <a:t>binnepaad</a:t>
            </a:r>
            <a:r>
              <a:rPr lang="nl-NL" dirty="0"/>
              <a:t>:   1 ‘</a:t>
            </a:r>
            <a:r>
              <a:rPr lang="nl-NL" dirty="0" err="1"/>
              <a:t>pleats</a:t>
            </a:r>
            <a:r>
              <a:rPr lang="nl-NL" dirty="0"/>
              <a:t>’ en </a:t>
            </a:r>
          </a:p>
          <a:p>
            <a:r>
              <a:rPr lang="nl-NL" dirty="0"/>
              <a:t>1 woning</a:t>
            </a:r>
          </a:p>
        </p:txBody>
      </p:sp>
    </p:spTree>
    <p:extLst>
      <p:ext uri="{BB962C8B-B14F-4D97-AF65-F5344CB8AC3E}">
        <p14:creationId xmlns:p14="http://schemas.microsoft.com/office/powerpoint/2010/main" val="143401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C72A74-B881-CE55-3865-DCE706F7E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9C94635-A9F8-1620-46D6-F8D7B3B51398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1B95EE3-0BF0-4DAD-E632-A1131F0CDFE2}"/>
              </a:ext>
            </a:extLst>
          </p:cNvPr>
          <p:cNvSpPr txBox="1"/>
          <p:nvPr/>
        </p:nvSpPr>
        <p:spPr>
          <a:xfrm>
            <a:off x="233873" y="926514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Sportveld </a:t>
            </a:r>
          </a:p>
          <a:p>
            <a:r>
              <a:rPr lang="nl-NL" dirty="0"/>
              <a:t>1 ‘</a:t>
            </a:r>
            <a:r>
              <a:rPr lang="nl-NL" dirty="0" err="1"/>
              <a:t>pleats</a:t>
            </a:r>
            <a:r>
              <a:rPr lang="nl-NL" dirty="0"/>
              <a:t>’ en </a:t>
            </a:r>
          </a:p>
          <a:p>
            <a:r>
              <a:rPr lang="nl-NL" dirty="0"/>
              <a:t>1 woning</a:t>
            </a:r>
          </a:p>
        </p:txBody>
      </p:sp>
    </p:spTree>
    <p:extLst>
      <p:ext uri="{BB962C8B-B14F-4D97-AF65-F5344CB8AC3E}">
        <p14:creationId xmlns:p14="http://schemas.microsoft.com/office/powerpoint/2010/main" val="357161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34A20A-EE0A-D4B1-97BF-A15CD81FB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F4D5E52-6803-0E48-142F-08D9A83FE117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41388E5-D7CB-EFB3-0C0A-4981C57E175E}"/>
              </a:ext>
            </a:extLst>
          </p:cNvPr>
          <p:cNvSpPr txBox="1"/>
          <p:nvPr/>
        </p:nvSpPr>
        <p:spPr>
          <a:xfrm>
            <a:off x="171730" y="926514"/>
            <a:ext cx="1497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Sportveld geschakelde woningen aan de rand van het sportveld</a:t>
            </a:r>
          </a:p>
        </p:txBody>
      </p:sp>
    </p:spTree>
    <p:extLst>
      <p:ext uri="{BB962C8B-B14F-4D97-AF65-F5344CB8AC3E}">
        <p14:creationId xmlns:p14="http://schemas.microsoft.com/office/powerpoint/2010/main" val="3337514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1C186F2-A94D-4AA0-27BD-C73FDC71416F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956B3CA-7BA4-2282-C20B-DC788F3844E2}"/>
              </a:ext>
            </a:extLst>
          </p:cNvPr>
          <p:cNvSpPr txBox="1"/>
          <p:nvPr/>
        </p:nvSpPr>
        <p:spPr>
          <a:xfrm>
            <a:off x="233873" y="926514"/>
            <a:ext cx="1364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Sportveld geschakelde woningen aan de rand </a:t>
            </a:r>
            <a:r>
              <a:rPr lang="nl-NL" b="1" dirty="0"/>
              <a:t>uitvergroot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7B66241-5996-DF67-7EC8-BC4789301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7CC39FC-4B45-8D68-C452-A161FEF2C33E}"/>
              </a:ext>
            </a:extLst>
          </p:cNvPr>
          <p:cNvSpPr txBox="1"/>
          <p:nvPr/>
        </p:nvSpPr>
        <p:spPr>
          <a:xfrm>
            <a:off x="4239180" y="1011479"/>
            <a:ext cx="305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Nieuwe infrastructuur vereist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097837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C20099-611C-6C20-ACD1-39F7B10D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ABD6316-064D-D8C5-B791-45E5A3B6F1CB}"/>
              </a:ext>
            </a:extLst>
          </p:cNvPr>
          <p:cNvSpPr txBox="1"/>
          <p:nvPr/>
        </p:nvSpPr>
        <p:spPr>
          <a:xfrm>
            <a:off x="497150" y="275209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A03F706-C884-3738-216B-0D2FB7A1F16B}"/>
              </a:ext>
            </a:extLst>
          </p:cNvPr>
          <p:cNvSpPr txBox="1"/>
          <p:nvPr/>
        </p:nvSpPr>
        <p:spPr>
          <a:xfrm>
            <a:off x="233873" y="926514"/>
            <a:ext cx="1497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Sportveld met 2 </a:t>
            </a:r>
            <a:r>
              <a:rPr lang="nl-NL" dirty="0" err="1"/>
              <a:t>tiny</a:t>
            </a:r>
            <a:r>
              <a:rPr lang="nl-NL" dirty="0"/>
              <a:t> </a:t>
            </a:r>
            <a:r>
              <a:rPr lang="nl-NL" dirty="0" err="1"/>
              <a:t>houses</a:t>
            </a:r>
            <a:r>
              <a:rPr lang="nl-NL" dirty="0"/>
              <a:t> aan pleintje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D76EEA-2694-07DE-2941-1B3EAC5E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46" y="5511536"/>
            <a:ext cx="2002654" cy="13626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BA6E9A5-8887-748C-413F-39892EBA9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46" y="3764872"/>
            <a:ext cx="1982008" cy="13192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7A066D4-C05E-D111-3596-EFE363458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69" y="1850976"/>
            <a:ext cx="1982008" cy="148650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128FC85-9EB8-8774-FBC4-5518BEBC2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92" y="0"/>
            <a:ext cx="1982008" cy="14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5B69E57-44FD-4E87-830F-C9D49D22A516}"/>
              </a:ext>
            </a:extLst>
          </p:cNvPr>
          <p:cNvSpPr txBox="1"/>
          <p:nvPr/>
        </p:nvSpPr>
        <p:spPr>
          <a:xfrm>
            <a:off x="127341" y="926514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Wyns in 2022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C27D66E-F575-476A-8376-D94CA556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6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F308EF0-FC0E-F93C-80F0-FC413E9B3734}"/>
              </a:ext>
            </a:extLst>
          </p:cNvPr>
          <p:cNvSpPr txBox="1"/>
          <p:nvPr/>
        </p:nvSpPr>
        <p:spPr>
          <a:xfrm>
            <a:off x="991400" y="712270"/>
            <a:ext cx="749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Beoordelingscriteria voor nieuwbouwlocaties in Wyns: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3E30882-AE55-85FD-8194-FADB940BD013}"/>
              </a:ext>
            </a:extLst>
          </p:cNvPr>
          <p:cNvSpPr txBox="1"/>
          <p:nvPr/>
        </p:nvSpPr>
        <p:spPr>
          <a:xfrm>
            <a:off x="1063068" y="1548065"/>
            <a:ext cx="10319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nl-NL" dirty="0"/>
              <a:t>Is er extra infrastructuur van de gemeente nodig?</a:t>
            </a:r>
          </a:p>
          <a:p>
            <a:pPr marL="342900" indent="-342900">
              <a:buAutoNum type="arabicPlain" startAt="2"/>
            </a:pPr>
            <a:r>
              <a:rPr lang="nl-NL" dirty="0"/>
              <a:t>Past het in de structuur van het dorp?</a:t>
            </a:r>
          </a:p>
          <a:p>
            <a:pPr marL="342900" indent="-342900">
              <a:buAutoNum type="arabicPlain" startAt="2"/>
            </a:pPr>
            <a:r>
              <a:rPr lang="nl-NL" dirty="0"/>
              <a:t>Past het in het silhouet van het dorp?</a:t>
            </a:r>
          </a:p>
          <a:p>
            <a:pPr marL="342900" indent="-342900">
              <a:buAutoNum type="arabicPlain" startAt="2"/>
            </a:pPr>
            <a:r>
              <a:rPr lang="nl-NL" dirty="0"/>
              <a:t>Past het in het landschap?</a:t>
            </a:r>
          </a:p>
          <a:p>
            <a:pPr marL="342900" indent="-342900">
              <a:buAutoNum type="arabicPlain" startAt="2"/>
            </a:pPr>
            <a:r>
              <a:rPr lang="nl-NL" dirty="0"/>
              <a:t>Is het kleinschalig?</a:t>
            </a:r>
          </a:p>
          <a:p>
            <a:pPr marL="342900" indent="-342900">
              <a:buAutoNum type="arabicPlain" startAt="2"/>
            </a:pPr>
            <a:r>
              <a:rPr lang="nl-NL" dirty="0"/>
              <a:t>Is het verhuurbaar?</a:t>
            </a:r>
          </a:p>
          <a:p>
            <a:pPr marL="342900" indent="-342900">
              <a:buAutoNum type="arabicPlain" startAt="2"/>
            </a:pPr>
            <a:r>
              <a:rPr lang="nl-NL" dirty="0"/>
              <a:t>Is het geschikt voor de doelgroepen? </a:t>
            </a:r>
          </a:p>
          <a:p>
            <a:pPr marL="342900" indent="-342900">
              <a:buAutoNum type="arabicPlain" startAt="2"/>
            </a:pPr>
            <a:r>
              <a:rPr lang="nl-NL" dirty="0"/>
              <a:t>Optie voor nu?</a:t>
            </a:r>
          </a:p>
          <a:p>
            <a:pPr marL="342900" indent="-342900">
              <a:buAutoNum type="arabicPlain" startAt="2"/>
            </a:pPr>
            <a:r>
              <a:rPr lang="nl-NL" dirty="0"/>
              <a:t>Optie voor later?</a:t>
            </a:r>
          </a:p>
          <a:p>
            <a:pPr marL="342900" indent="-342900">
              <a:buAutoNum type="arabicPlain" startAt="2"/>
            </a:pPr>
            <a:r>
              <a:rPr lang="nl-NL" dirty="0"/>
              <a:t>Opmerkingen.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A9951DF-5DE4-8F4A-B43F-7F7A1D3B18FA}"/>
              </a:ext>
            </a:extLst>
          </p:cNvPr>
          <p:cNvSpPr/>
          <p:nvPr/>
        </p:nvSpPr>
        <p:spPr>
          <a:xfrm>
            <a:off x="8489481" y="712270"/>
            <a:ext cx="972152" cy="5630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1382AAC-1702-F664-8200-CDA0F08260D7}"/>
              </a:ext>
            </a:extLst>
          </p:cNvPr>
          <p:cNvSpPr/>
          <p:nvPr/>
        </p:nvSpPr>
        <p:spPr>
          <a:xfrm>
            <a:off x="9952526" y="731522"/>
            <a:ext cx="972152" cy="5630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BA029A-FB46-434A-0DC8-1C9E90CFF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2615" r="13656" b="30500"/>
          <a:stretch/>
        </p:blipFill>
        <p:spPr>
          <a:xfrm>
            <a:off x="5681526" y="2805765"/>
            <a:ext cx="5863977" cy="33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32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FCF7B89-3BE9-4080-FE17-5A6BB3CEA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20140"/>
          <a:stretch/>
        </p:blipFill>
        <p:spPr>
          <a:xfrm>
            <a:off x="433189" y="321415"/>
            <a:ext cx="11325621" cy="60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8D3E7C-F382-69C0-C85A-1A563388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28575B-2604-F263-9510-88C4442064D2}"/>
              </a:ext>
            </a:extLst>
          </p:cNvPr>
          <p:cNvSpPr txBox="1"/>
          <p:nvPr/>
        </p:nvSpPr>
        <p:spPr>
          <a:xfrm>
            <a:off x="127341" y="926514"/>
            <a:ext cx="14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Wyns na 2022 opties</a:t>
            </a:r>
          </a:p>
        </p:txBody>
      </p:sp>
    </p:spTree>
    <p:extLst>
      <p:ext uri="{BB962C8B-B14F-4D97-AF65-F5344CB8AC3E}">
        <p14:creationId xmlns:p14="http://schemas.microsoft.com/office/powerpoint/2010/main" val="3278054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E7EEBB-2685-527B-FD67-F9F700530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309"/>
            <a:ext cx="12192000" cy="72475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0DCB5DB-2806-0415-A410-7529B681C958}"/>
              </a:ext>
            </a:extLst>
          </p:cNvPr>
          <p:cNvSpPr txBox="1"/>
          <p:nvPr/>
        </p:nvSpPr>
        <p:spPr>
          <a:xfrm>
            <a:off x="10310028" y="6211669"/>
            <a:ext cx="14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 bestaand</a:t>
            </a:r>
          </a:p>
        </p:txBody>
      </p:sp>
    </p:spTree>
    <p:extLst>
      <p:ext uri="{BB962C8B-B14F-4D97-AF65-F5344CB8AC3E}">
        <p14:creationId xmlns:p14="http://schemas.microsoft.com/office/powerpoint/2010/main" val="2898631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3C1AAB-CED2-987F-5E6C-93B9B5070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3" y="-163629"/>
            <a:ext cx="12197643" cy="71819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83C54CF-472A-831A-61CA-0A356C5F53CD}"/>
              </a:ext>
            </a:extLst>
          </p:cNvPr>
          <p:cNvSpPr txBox="1"/>
          <p:nvPr/>
        </p:nvSpPr>
        <p:spPr>
          <a:xfrm>
            <a:off x="10651497" y="6488668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</a:t>
            </a:r>
          </a:p>
        </p:txBody>
      </p:sp>
    </p:spTree>
    <p:extLst>
      <p:ext uri="{BB962C8B-B14F-4D97-AF65-F5344CB8AC3E}">
        <p14:creationId xmlns:p14="http://schemas.microsoft.com/office/powerpoint/2010/main" val="2244235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13D513-4AA3-E4D8-2111-C9AD9243C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3076"/>
            <a:ext cx="12148770" cy="715868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DC50FCD-24C2-406D-975E-DE9E9EC24F68}"/>
              </a:ext>
            </a:extLst>
          </p:cNvPr>
          <p:cNvSpPr txBox="1"/>
          <p:nvPr/>
        </p:nvSpPr>
        <p:spPr>
          <a:xfrm>
            <a:off x="10651497" y="6488668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</a:t>
            </a:r>
          </a:p>
        </p:txBody>
      </p:sp>
    </p:spTree>
    <p:extLst>
      <p:ext uri="{BB962C8B-B14F-4D97-AF65-F5344CB8AC3E}">
        <p14:creationId xmlns:p14="http://schemas.microsoft.com/office/powerpoint/2010/main" val="2320030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DA7905-6E46-1E6F-EC02-345470266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077"/>
            <a:ext cx="12192000" cy="718415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DB7A411-949D-AD31-DB06-1CC41E6EB828}"/>
              </a:ext>
            </a:extLst>
          </p:cNvPr>
          <p:cNvSpPr txBox="1"/>
          <p:nvPr/>
        </p:nvSpPr>
        <p:spPr>
          <a:xfrm>
            <a:off x="10469826" y="6488668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</a:t>
            </a:r>
          </a:p>
        </p:txBody>
      </p:sp>
    </p:spTree>
    <p:extLst>
      <p:ext uri="{BB962C8B-B14F-4D97-AF65-F5344CB8AC3E}">
        <p14:creationId xmlns:p14="http://schemas.microsoft.com/office/powerpoint/2010/main" val="844717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EE2457-9632-F1B7-A604-DC9900315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360"/>
            <a:ext cx="12192000" cy="707136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0AE87C7-E4ED-627B-215B-4D15126325A6}"/>
              </a:ext>
            </a:extLst>
          </p:cNvPr>
          <p:cNvSpPr txBox="1"/>
          <p:nvPr/>
        </p:nvSpPr>
        <p:spPr>
          <a:xfrm>
            <a:off x="10579683" y="5844742"/>
            <a:ext cx="14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 bestaand</a:t>
            </a:r>
          </a:p>
        </p:txBody>
      </p:sp>
    </p:spTree>
    <p:extLst>
      <p:ext uri="{BB962C8B-B14F-4D97-AF65-F5344CB8AC3E}">
        <p14:creationId xmlns:p14="http://schemas.microsoft.com/office/powerpoint/2010/main" val="3978777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B18929-F642-17EC-300B-16686EDC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257"/>
            <a:ext cx="12217169" cy="708310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3721A83-18B1-F142-5AF4-29460D791EBE}"/>
              </a:ext>
            </a:extLst>
          </p:cNvPr>
          <p:cNvSpPr txBox="1"/>
          <p:nvPr/>
        </p:nvSpPr>
        <p:spPr>
          <a:xfrm>
            <a:off x="10719894" y="6488668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</a:t>
            </a:r>
          </a:p>
        </p:txBody>
      </p:sp>
    </p:spTree>
    <p:extLst>
      <p:ext uri="{BB962C8B-B14F-4D97-AF65-F5344CB8AC3E}">
        <p14:creationId xmlns:p14="http://schemas.microsoft.com/office/powerpoint/2010/main" val="841298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504FB2-0712-9DAB-C274-C7F96AC82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29"/>
            <a:ext cx="12229755" cy="709325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C15681B-3243-78A9-3805-F485099892B2}"/>
              </a:ext>
            </a:extLst>
          </p:cNvPr>
          <p:cNvSpPr txBox="1"/>
          <p:nvPr/>
        </p:nvSpPr>
        <p:spPr>
          <a:xfrm>
            <a:off x="10418053" y="5947130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noord</a:t>
            </a:r>
          </a:p>
        </p:txBody>
      </p:sp>
    </p:spTree>
    <p:extLst>
      <p:ext uri="{BB962C8B-B14F-4D97-AF65-F5344CB8AC3E}">
        <p14:creationId xmlns:p14="http://schemas.microsoft.com/office/powerpoint/2010/main" val="2397472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8BBB56-18F4-8D9E-210A-0F3FC107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" y="-195309"/>
            <a:ext cx="12192495" cy="72483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BAB262D-200D-387F-2975-75DF2CCA96C6}"/>
              </a:ext>
            </a:extLst>
          </p:cNvPr>
          <p:cNvSpPr txBox="1"/>
          <p:nvPr/>
        </p:nvSpPr>
        <p:spPr>
          <a:xfrm>
            <a:off x="233873" y="6031174"/>
            <a:ext cx="14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oost bestaand</a:t>
            </a:r>
          </a:p>
        </p:txBody>
      </p:sp>
    </p:spTree>
    <p:extLst>
      <p:ext uri="{BB962C8B-B14F-4D97-AF65-F5344CB8AC3E}">
        <p14:creationId xmlns:p14="http://schemas.microsoft.com/office/powerpoint/2010/main" val="4572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4A178B-B111-434D-88E7-EFE0B3B3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>
          <a:xfrm>
            <a:off x="3524250" y="275207"/>
            <a:ext cx="5143500" cy="630758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15FBB92-A2D9-493D-83E7-86DF3DBD5D36}"/>
              </a:ext>
            </a:extLst>
          </p:cNvPr>
          <p:cNvSpPr txBox="1"/>
          <p:nvPr/>
        </p:nvSpPr>
        <p:spPr>
          <a:xfrm>
            <a:off x="228600" y="962025"/>
            <a:ext cx="284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bestaande situatie:</a:t>
            </a:r>
          </a:p>
          <a:p>
            <a:r>
              <a:rPr lang="nl-NL" dirty="0"/>
              <a:t>abstractie </a:t>
            </a:r>
            <a:r>
              <a:rPr lang="nl-NL" dirty="0" err="1"/>
              <a:t>dmv</a:t>
            </a:r>
            <a:r>
              <a:rPr lang="nl-NL" dirty="0"/>
              <a:t> de topografische kaart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B0B9705-1873-4ADF-A2DD-1A307F90C9A3}"/>
              </a:ext>
            </a:extLst>
          </p:cNvPr>
          <p:cNvSpPr/>
          <p:nvPr/>
        </p:nvSpPr>
        <p:spPr>
          <a:xfrm>
            <a:off x="3524250" y="275208"/>
            <a:ext cx="5143500" cy="6307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30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AC4794-CCF5-0C95-DC88-E8A4E25F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941" y="0"/>
            <a:ext cx="1389588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239C2BC-4614-5418-1CE4-B771D46F72EA}"/>
              </a:ext>
            </a:extLst>
          </p:cNvPr>
          <p:cNvSpPr txBox="1"/>
          <p:nvPr/>
        </p:nvSpPr>
        <p:spPr>
          <a:xfrm>
            <a:off x="127341" y="926514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oost</a:t>
            </a:r>
          </a:p>
        </p:txBody>
      </p:sp>
    </p:spTree>
    <p:extLst>
      <p:ext uri="{BB962C8B-B14F-4D97-AF65-F5344CB8AC3E}">
        <p14:creationId xmlns:p14="http://schemas.microsoft.com/office/powerpoint/2010/main" val="1884188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1269F8-80F3-0A57-198A-7B4E0B446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98" y="-8514"/>
            <a:ext cx="12496102" cy="686651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A60D9DC-DD0E-B802-0FBE-79BB4FCDE935}"/>
              </a:ext>
            </a:extLst>
          </p:cNvPr>
          <p:cNvSpPr txBox="1"/>
          <p:nvPr/>
        </p:nvSpPr>
        <p:spPr>
          <a:xfrm>
            <a:off x="207241" y="6004541"/>
            <a:ext cx="14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oost</a:t>
            </a:r>
          </a:p>
        </p:txBody>
      </p:sp>
    </p:spTree>
    <p:extLst>
      <p:ext uri="{BB962C8B-B14F-4D97-AF65-F5344CB8AC3E}">
        <p14:creationId xmlns:p14="http://schemas.microsoft.com/office/powerpoint/2010/main" val="1980477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1593849-111E-7832-DECB-19B15310E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" y="-168677"/>
            <a:ext cx="12178989" cy="720304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F7A47E6-BAE5-6516-75B8-CEBA7BD01593}"/>
              </a:ext>
            </a:extLst>
          </p:cNvPr>
          <p:cNvSpPr txBox="1"/>
          <p:nvPr/>
        </p:nvSpPr>
        <p:spPr>
          <a:xfrm>
            <a:off x="624490" y="5720456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oost nabij dorp bestaand</a:t>
            </a:r>
          </a:p>
        </p:txBody>
      </p:sp>
    </p:spTree>
    <p:extLst>
      <p:ext uri="{BB962C8B-B14F-4D97-AF65-F5344CB8AC3E}">
        <p14:creationId xmlns:p14="http://schemas.microsoft.com/office/powerpoint/2010/main" val="275436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204EBB-7DAB-4EE6-ABFF-8827CE3AF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2" y="-159799"/>
            <a:ext cx="12200091" cy="717283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15BC1DE-376D-B212-FA68-3F1902526A84}"/>
              </a:ext>
            </a:extLst>
          </p:cNvPr>
          <p:cNvSpPr txBox="1"/>
          <p:nvPr/>
        </p:nvSpPr>
        <p:spPr>
          <a:xfrm>
            <a:off x="633369" y="5880253"/>
            <a:ext cx="14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oost nabij dorp</a:t>
            </a:r>
          </a:p>
        </p:txBody>
      </p:sp>
    </p:spTree>
    <p:extLst>
      <p:ext uri="{BB962C8B-B14F-4D97-AF65-F5344CB8AC3E}">
        <p14:creationId xmlns:p14="http://schemas.microsoft.com/office/powerpoint/2010/main" val="3728420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3E5677D-2194-38D6-163B-30109F08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" y="-506027"/>
            <a:ext cx="12192201" cy="8229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627312-72B7-0E51-B91C-F8E1CE5A2E91}"/>
              </a:ext>
            </a:extLst>
          </p:cNvPr>
          <p:cNvSpPr txBox="1"/>
          <p:nvPr/>
        </p:nvSpPr>
        <p:spPr>
          <a:xfrm>
            <a:off x="544592" y="5934670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zuid </a:t>
            </a:r>
            <a:r>
              <a:rPr lang="nl-NL" dirty="0" err="1">
                <a:solidFill>
                  <a:schemeClr val="bg1"/>
                </a:solidFill>
              </a:rPr>
              <a:t>binnepaad</a:t>
            </a:r>
            <a:r>
              <a:rPr lang="nl-NL" dirty="0">
                <a:solidFill>
                  <a:schemeClr val="bg1"/>
                </a:solidFill>
              </a:rPr>
              <a:t> bestaand</a:t>
            </a:r>
          </a:p>
        </p:txBody>
      </p:sp>
    </p:spTree>
    <p:extLst>
      <p:ext uri="{BB962C8B-B14F-4D97-AF65-F5344CB8AC3E}">
        <p14:creationId xmlns:p14="http://schemas.microsoft.com/office/powerpoint/2010/main" val="448240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778321-AE70-74B9-F8E3-C7D740BB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" y="-301841"/>
            <a:ext cx="12189567" cy="746317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942B051-0A9F-A18F-6DDB-2C479BA80FEB}"/>
              </a:ext>
            </a:extLst>
          </p:cNvPr>
          <p:cNvSpPr txBox="1"/>
          <p:nvPr/>
        </p:nvSpPr>
        <p:spPr>
          <a:xfrm>
            <a:off x="242751" y="6057808"/>
            <a:ext cx="14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Wyns zuid </a:t>
            </a:r>
            <a:r>
              <a:rPr lang="nl-NL" dirty="0" err="1">
                <a:solidFill>
                  <a:schemeClr val="bg1"/>
                </a:solidFill>
              </a:rPr>
              <a:t>binnepaad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1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A9B6EC8E-6C1F-00A7-0D2A-C5D4E218A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15222" r="2361" b="15787"/>
          <a:stretch/>
        </p:blipFill>
        <p:spPr>
          <a:xfrm>
            <a:off x="449403" y="4335782"/>
            <a:ext cx="4415559" cy="2302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8B34E84-D64E-8F86-3C12-984E04F61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" y="494008"/>
            <a:ext cx="2958743" cy="41832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FE9B3DF-0E42-8117-C749-D07E9E677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58" y="494010"/>
            <a:ext cx="2958742" cy="418322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2A3355-014A-9A7A-6710-F4649070F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494010"/>
            <a:ext cx="2958742" cy="41832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E40B662-2B96-F2B8-D002-902BFE078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46" y="494008"/>
            <a:ext cx="2958742" cy="418322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2D533DD-89C7-7370-CC47-6730354C9D6C}"/>
              </a:ext>
            </a:extLst>
          </p:cNvPr>
          <p:cNvSpPr txBox="1"/>
          <p:nvPr/>
        </p:nvSpPr>
        <p:spPr>
          <a:xfrm>
            <a:off x="5214247" y="4983609"/>
            <a:ext cx="533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/>
              <a:t>Suggestie</a:t>
            </a:r>
            <a:r>
              <a:rPr lang="nl-NL" dirty="0"/>
              <a:t> van een ‘</a:t>
            </a:r>
            <a:r>
              <a:rPr lang="nl-NL" dirty="0" err="1"/>
              <a:t>pleats</a:t>
            </a:r>
            <a:r>
              <a:rPr lang="nl-NL" dirty="0"/>
              <a:t>’ als verzamelgebouw voor: starters/ </a:t>
            </a:r>
            <a:r>
              <a:rPr lang="nl-NL" dirty="0" err="1"/>
              <a:t>eensgezinswoningen</a:t>
            </a:r>
            <a:r>
              <a:rPr lang="nl-NL" dirty="0"/>
              <a:t>/ appartementen voor ouderen/ gemeenschappelijke ruimten/ met een mix van koop en huur.</a:t>
            </a:r>
          </a:p>
        </p:txBody>
      </p:sp>
    </p:spTree>
    <p:extLst>
      <p:ext uri="{BB962C8B-B14F-4D97-AF65-F5344CB8AC3E}">
        <p14:creationId xmlns:p14="http://schemas.microsoft.com/office/powerpoint/2010/main" val="4159031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48618BC-D5C7-286C-A6E9-234523216A62}"/>
              </a:ext>
            </a:extLst>
          </p:cNvPr>
          <p:cNvSpPr txBox="1"/>
          <p:nvPr/>
        </p:nvSpPr>
        <p:spPr>
          <a:xfrm>
            <a:off x="2892998" y="889842"/>
            <a:ext cx="9001958" cy="5078313"/>
          </a:xfrm>
          <a:prstGeom prst="rect">
            <a:avLst/>
          </a:prstGeom>
          <a:solidFill>
            <a:srgbClr val="00B0F0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Stel het grondoppervlak van kavel 1 en 2 is elk 1000 m2 en kavel 3 is 500 m2</a:t>
            </a:r>
          </a:p>
          <a:p>
            <a:r>
              <a:rPr lang="nl-NL" dirty="0"/>
              <a:t>Op 1 en 2 wil je vrijstaande woningen voor de vrije verkoop ontwikkelen en op 3 wil je 2 goedkope huurwoningen (</a:t>
            </a:r>
            <a:r>
              <a:rPr lang="nl-NL" dirty="0" err="1"/>
              <a:t>bijv</a:t>
            </a:r>
            <a:r>
              <a:rPr lang="nl-NL" dirty="0"/>
              <a:t> 2 onder 1 kap) realiseren.</a:t>
            </a:r>
          </a:p>
          <a:p>
            <a:r>
              <a:rPr lang="nl-NL" dirty="0"/>
              <a:t>Stel de aankoopwaarde van alle grond is afgerond </a:t>
            </a:r>
            <a:r>
              <a:rPr lang="nl-NL" dirty="0" err="1"/>
              <a:t>plm</a:t>
            </a:r>
            <a:r>
              <a:rPr lang="nl-NL" dirty="0"/>
              <a:t> €10,- /m2.  </a:t>
            </a:r>
          </a:p>
          <a:p>
            <a:r>
              <a:rPr lang="nl-NL" dirty="0"/>
              <a:t>Dus €25.000,- in totaal.</a:t>
            </a:r>
          </a:p>
          <a:p>
            <a:endParaRPr lang="nl-NL" dirty="0"/>
          </a:p>
          <a:p>
            <a:r>
              <a:rPr lang="nl-NL" dirty="0"/>
              <a:t>Na de planontwikkeling is de grond ‘voor de markt’ duurder geworden.</a:t>
            </a:r>
          </a:p>
          <a:p>
            <a:r>
              <a:rPr lang="nl-NL" dirty="0"/>
              <a:t>Bij grond van kavel 1 en 2 (aan het water of op een bijzondere plek) geldt dan een hogere marktprijs dan voor kavel 3.</a:t>
            </a:r>
          </a:p>
          <a:p>
            <a:endParaRPr lang="nl-NL" dirty="0"/>
          </a:p>
          <a:p>
            <a:r>
              <a:rPr lang="nl-NL" dirty="0"/>
              <a:t>Stel dat € 150,- /m2 voor kavel 1 en 2 kan worden gevraagd en € 40,-/m2 voor kavel 3.</a:t>
            </a:r>
          </a:p>
          <a:p>
            <a:r>
              <a:rPr lang="nl-NL" dirty="0"/>
              <a:t>Kavel 1 en 2 leveren dan samen €300.000,- op.</a:t>
            </a:r>
          </a:p>
          <a:p>
            <a:r>
              <a:rPr lang="nl-NL" dirty="0"/>
              <a:t>Aan kavel 3 met huurwoningen reken je €20.000,- toe.</a:t>
            </a:r>
          </a:p>
          <a:p>
            <a:r>
              <a:rPr lang="nl-NL" dirty="0"/>
              <a:t>Opgeteld dus € 320.000,- Gaat af: de aankoopprijs van € 25.000,- en onvermijdelijk te maken   voorbereidingskosten à € 25.000,- . Dus de opbrengst van de grond wordt dan € 270.000,-</a:t>
            </a:r>
          </a:p>
          <a:p>
            <a:endParaRPr lang="nl-NL" dirty="0"/>
          </a:p>
          <a:p>
            <a:r>
              <a:rPr lang="nl-NL" dirty="0"/>
              <a:t>Deze € 270.000 kun je dan als korting </a:t>
            </a:r>
            <a:r>
              <a:rPr lang="nl-NL" dirty="0">
                <a:solidFill>
                  <a:srgbClr val="FF0000"/>
                </a:solidFill>
              </a:rPr>
              <a:t>overhevelen</a:t>
            </a:r>
            <a:r>
              <a:rPr lang="nl-NL" dirty="0"/>
              <a:t> naar de 2 huurwoningen op kavel 3.</a:t>
            </a:r>
          </a:p>
          <a:p>
            <a:r>
              <a:rPr lang="nl-NL" dirty="0">
                <a:solidFill>
                  <a:srgbClr val="FF0000"/>
                </a:solidFill>
              </a:rPr>
              <a:t>€ 135.000,- </a:t>
            </a:r>
            <a:r>
              <a:rPr lang="nl-NL" dirty="0"/>
              <a:t>kun je dus voor elk v.d. 2 woningen </a:t>
            </a:r>
            <a:r>
              <a:rPr lang="nl-NL" u="sng" dirty="0"/>
              <a:t>onder de bouw-kostprijs </a:t>
            </a:r>
            <a:r>
              <a:rPr lang="nl-NL" dirty="0"/>
              <a:t>doorberekenen.</a:t>
            </a: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E472A7DD-3F7B-A827-0E10-4DA3ABE07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797505"/>
              </p:ext>
            </p:extLst>
          </p:nvPr>
        </p:nvGraphicFramePr>
        <p:xfrm>
          <a:off x="402767" y="2837396"/>
          <a:ext cx="2289232" cy="1183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8905">
                  <a:extLst>
                    <a:ext uri="{9D8B030D-6E8A-4147-A177-3AD203B41FA5}">
                      <a16:colId xmlns:a16="http://schemas.microsoft.com/office/drawing/2014/main" val="1919654559"/>
                    </a:ext>
                  </a:extLst>
                </a:gridCol>
                <a:gridCol w="890327">
                  <a:extLst>
                    <a:ext uri="{9D8B030D-6E8A-4147-A177-3AD203B41FA5}">
                      <a16:colId xmlns:a16="http://schemas.microsoft.com/office/drawing/2014/main" val="127255713"/>
                    </a:ext>
                  </a:extLst>
                </a:gridCol>
              </a:tblGrid>
              <a:tr h="465890">
                <a:tc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nl-NL" sz="1200" b="0" dirty="0">
                          <a:solidFill>
                            <a:schemeClr val="tx1"/>
                          </a:solidFill>
                        </a:rPr>
                        <a:t>€150.000,-</a:t>
                      </a:r>
                    </a:p>
                    <a:p>
                      <a:r>
                        <a:rPr lang="nl-NL" sz="1200" b="0" dirty="0">
                          <a:solidFill>
                            <a:srgbClr val="FF0000"/>
                          </a:solidFill>
                        </a:rPr>
                        <a:t>1000 m2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sz="1200" b="0" dirty="0">
                          <a:solidFill>
                            <a:schemeClr val="tx1"/>
                          </a:solidFill>
                        </a:rPr>
                        <a:t>€20.000</a:t>
                      </a:r>
                    </a:p>
                    <a:p>
                      <a:r>
                        <a:rPr lang="nl-NL" sz="1200" b="0" dirty="0">
                          <a:solidFill>
                            <a:srgbClr val="FF0000"/>
                          </a:solidFill>
                        </a:rPr>
                        <a:t>500 m2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468629"/>
                  </a:ext>
                </a:extLst>
              </a:tr>
              <a:tr h="634567">
                <a:tc>
                  <a:txBody>
                    <a:bodyPr/>
                    <a:lstStyle/>
                    <a:p>
                      <a:r>
                        <a:rPr lang="nl-NL" b="1" dirty="0"/>
                        <a:t>2</a:t>
                      </a:r>
                      <a:r>
                        <a:rPr lang="nl-NL" dirty="0"/>
                        <a:t>     </a:t>
                      </a:r>
                      <a:r>
                        <a:rPr lang="nl-NL" sz="1200" dirty="0"/>
                        <a:t>€150.000,-        </a:t>
                      </a:r>
                    </a:p>
                    <a:p>
                      <a:r>
                        <a:rPr lang="nl-NL" sz="1200" dirty="0">
                          <a:solidFill>
                            <a:srgbClr val="FF0000"/>
                          </a:solidFill>
                        </a:rPr>
                        <a:t>1000 m2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35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03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0B07C3-C936-4B0E-B02C-6B5B1BD48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B976BD1-9C2E-49C1-9E50-69105CDF0A56}"/>
              </a:ext>
            </a:extLst>
          </p:cNvPr>
          <p:cNvSpPr txBox="1"/>
          <p:nvPr/>
        </p:nvSpPr>
        <p:spPr>
          <a:xfrm>
            <a:off x="6096000" y="666227"/>
            <a:ext cx="15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BURDAARD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3A213FB-25EB-48B1-B85E-DD2F19D80155}"/>
              </a:ext>
            </a:extLst>
          </p:cNvPr>
          <p:cNvSpPr txBox="1"/>
          <p:nvPr/>
        </p:nvSpPr>
        <p:spPr>
          <a:xfrm>
            <a:off x="6711470" y="2742936"/>
            <a:ext cx="15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ALDTSJERK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A2A3736-9468-4424-99AB-2498A707C4DF}"/>
              </a:ext>
            </a:extLst>
          </p:cNvPr>
          <p:cNvSpPr txBox="1"/>
          <p:nvPr/>
        </p:nvSpPr>
        <p:spPr>
          <a:xfrm>
            <a:off x="3459836" y="1131556"/>
            <a:ext cx="15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HALLUM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CA830A-9BB1-47F2-804A-FBD559B41C2B}"/>
              </a:ext>
            </a:extLst>
          </p:cNvPr>
          <p:cNvSpPr txBox="1"/>
          <p:nvPr/>
        </p:nvSpPr>
        <p:spPr>
          <a:xfrm>
            <a:off x="2475390" y="3951049"/>
            <a:ext cx="15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STIENS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1C87E32-5E91-4FA5-AD5D-69D570F24648}"/>
              </a:ext>
            </a:extLst>
          </p:cNvPr>
          <p:cNvSpPr txBox="1"/>
          <p:nvPr/>
        </p:nvSpPr>
        <p:spPr>
          <a:xfrm>
            <a:off x="6027890" y="6002194"/>
            <a:ext cx="15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GYTSJERK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3E2D2BC-5FDD-4D0B-B796-D1D159F319E4}"/>
              </a:ext>
            </a:extLst>
          </p:cNvPr>
          <p:cNvSpPr txBox="1"/>
          <p:nvPr/>
        </p:nvSpPr>
        <p:spPr>
          <a:xfrm>
            <a:off x="3524250" y="6536217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LEKKUM/ LJOUWERT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C8EF0DA-BCF0-432A-B02C-F494F4B75041}"/>
              </a:ext>
            </a:extLst>
          </p:cNvPr>
          <p:cNvSpPr txBox="1"/>
          <p:nvPr/>
        </p:nvSpPr>
        <p:spPr>
          <a:xfrm>
            <a:off x="233872" y="926514"/>
            <a:ext cx="266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“Sociale” gebiedsgrens Wyns/ Bartlehiem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D2E49F6-1388-46E4-A151-37180C2429B2}"/>
              </a:ext>
            </a:extLst>
          </p:cNvPr>
          <p:cNvSpPr/>
          <p:nvPr/>
        </p:nvSpPr>
        <p:spPr>
          <a:xfrm>
            <a:off x="3524250" y="275208"/>
            <a:ext cx="5143500" cy="6307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11FB0BF-3B01-CB16-5DD0-ADD2B9FE77FB}"/>
              </a:ext>
            </a:extLst>
          </p:cNvPr>
          <p:cNvSpPr txBox="1"/>
          <p:nvPr/>
        </p:nvSpPr>
        <p:spPr>
          <a:xfrm>
            <a:off x="3277342" y="4966633"/>
            <a:ext cx="153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WYNS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0393291-5DBD-9BE4-5108-50123A1BC4DD}"/>
              </a:ext>
            </a:extLst>
          </p:cNvPr>
          <p:cNvSpPr txBox="1"/>
          <p:nvPr/>
        </p:nvSpPr>
        <p:spPr>
          <a:xfrm>
            <a:off x="2958534" y="2147140"/>
            <a:ext cx="153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BARTLEHIEM</a:t>
            </a:r>
          </a:p>
        </p:txBody>
      </p:sp>
    </p:spTree>
    <p:extLst>
      <p:ext uri="{BB962C8B-B14F-4D97-AF65-F5344CB8AC3E}">
        <p14:creationId xmlns:p14="http://schemas.microsoft.com/office/powerpoint/2010/main" val="336893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17723C-38EE-4D3A-BA40-9705AD5C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CC30A82-6776-421E-87E7-355004F1037F}"/>
              </a:ext>
            </a:extLst>
          </p:cNvPr>
          <p:cNvSpPr txBox="1"/>
          <p:nvPr/>
        </p:nvSpPr>
        <p:spPr>
          <a:xfrm>
            <a:off x="228600" y="962025"/>
            <a:ext cx="3437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bestaande situatie in zones: ruimtelijke typologie</a:t>
            </a:r>
          </a:p>
          <a:p>
            <a:endParaRPr lang="nl-NL" dirty="0"/>
          </a:p>
          <a:p>
            <a:r>
              <a:rPr lang="nl-NL" dirty="0"/>
              <a:t>- agrarisch gebied met boerderijen</a:t>
            </a:r>
          </a:p>
          <a:p>
            <a:r>
              <a:rPr lang="nl-NL" dirty="0"/>
              <a:t>- zone tussen Ee en weg</a:t>
            </a:r>
          </a:p>
          <a:p>
            <a:r>
              <a:rPr lang="nl-NL" dirty="0"/>
              <a:t>- 2 ‘woonkernen’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FF03309-3EA5-438E-9C07-1D43BF0FC1DE}"/>
              </a:ext>
            </a:extLst>
          </p:cNvPr>
          <p:cNvSpPr/>
          <p:nvPr/>
        </p:nvSpPr>
        <p:spPr>
          <a:xfrm>
            <a:off x="3524250" y="275208"/>
            <a:ext cx="5143500" cy="6307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22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4DC69AE-5EDB-4BBA-A6F2-CCA8A7A924BC}"/>
              </a:ext>
            </a:extLst>
          </p:cNvPr>
          <p:cNvSpPr txBox="1"/>
          <p:nvPr/>
        </p:nvSpPr>
        <p:spPr>
          <a:xfrm>
            <a:off x="228600" y="962025"/>
            <a:ext cx="28479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bestaande situatie </a:t>
            </a:r>
          </a:p>
          <a:p>
            <a:r>
              <a:rPr lang="nl-NL" dirty="0"/>
              <a:t>gebouw typologie</a:t>
            </a:r>
          </a:p>
          <a:p>
            <a:r>
              <a:rPr lang="nl-NL" dirty="0"/>
              <a:t>als contrastbeeld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>
                <a:solidFill>
                  <a:srgbClr val="FF0000"/>
                </a:solidFill>
              </a:rPr>
              <a:t>78 Woningen</a:t>
            </a:r>
          </a:p>
          <a:p>
            <a:endParaRPr lang="nl-NL" dirty="0"/>
          </a:p>
          <a:p>
            <a:r>
              <a:rPr lang="nl-NL" dirty="0">
                <a:solidFill>
                  <a:srgbClr val="00B050"/>
                </a:solidFill>
              </a:rPr>
              <a:t>21 Boerderijen, </a:t>
            </a:r>
          </a:p>
          <a:p>
            <a:r>
              <a:rPr lang="nl-NL" dirty="0">
                <a:solidFill>
                  <a:srgbClr val="7030A0"/>
                </a:solidFill>
              </a:rPr>
              <a:t>1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/>
              <a:t>kerk</a:t>
            </a:r>
            <a:r>
              <a:rPr lang="nl-NL" dirty="0">
                <a:solidFill>
                  <a:srgbClr val="7030A0"/>
                </a:solidFill>
              </a:rPr>
              <a:t>,</a:t>
            </a:r>
            <a:r>
              <a:rPr lang="nl-NL" dirty="0">
                <a:solidFill>
                  <a:srgbClr val="00B050"/>
                </a:solidFill>
              </a:rPr>
              <a:t> </a:t>
            </a:r>
          </a:p>
          <a:p>
            <a:r>
              <a:rPr lang="nl-NL" dirty="0">
                <a:solidFill>
                  <a:srgbClr val="FFC000"/>
                </a:solidFill>
              </a:rPr>
              <a:t>16 ex boerderijen/</a:t>
            </a:r>
          </a:p>
          <a:p>
            <a:r>
              <a:rPr lang="nl-NL" dirty="0">
                <a:solidFill>
                  <a:srgbClr val="FFC000"/>
                </a:solidFill>
              </a:rPr>
              <a:t>ex school/ </a:t>
            </a:r>
          </a:p>
          <a:p>
            <a:r>
              <a:rPr lang="nl-NL" dirty="0">
                <a:solidFill>
                  <a:srgbClr val="FFC000"/>
                </a:solidFill>
              </a:rPr>
              <a:t>ex fabriek/</a:t>
            </a:r>
          </a:p>
          <a:p>
            <a:r>
              <a:rPr lang="nl-NL" dirty="0" err="1">
                <a:solidFill>
                  <a:srgbClr val="FFC000"/>
                </a:solidFill>
              </a:rPr>
              <a:t>skûle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5492AE0-6C52-4ABA-8C96-A341BCD03460}"/>
              </a:ext>
            </a:extLst>
          </p:cNvPr>
          <p:cNvSpPr/>
          <p:nvPr/>
        </p:nvSpPr>
        <p:spPr>
          <a:xfrm>
            <a:off x="3524250" y="275208"/>
            <a:ext cx="5143500" cy="6307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A1556E-61C7-4EAA-84DB-59F31E011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E21A5ACB-35C2-4D75-BEF0-5AC2546EBFCE}"/>
              </a:ext>
            </a:extLst>
          </p:cNvPr>
          <p:cNvSpPr/>
          <p:nvPr/>
        </p:nvSpPr>
        <p:spPr>
          <a:xfrm>
            <a:off x="3524250" y="275209"/>
            <a:ext cx="5143500" cy="6307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8B554C1-28E4-42B0-91B0-8C238DBE2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0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FD11A6-1F79-45BE-AF6F-C10B35205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63" y="0"/>
            <a:ext cx="618927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3CE7D38-6E67-4EAE-95C1-F9D9A494B3A6}"/>
              </a:ext>
            </a:extLst>
          </p:cNvPr>
          <p:cNvSpPr txBox="1"/>
          <p:nvPr/>
        </p:nvSpPr>
        <p:spPr>
          <a:xfrm>
            <a:off x="100707" y="116317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Typologie:</a:t>
            </a:r>
          </a:p>
          <a:p>
            <a:endParaRPr lang="nl-NL" dirty="0"/>
          </a:p>
          <a:p>
            <a:r>
              <a:rPr lang="nl-NL" dirty="0"/>
              <a:t>Arbeiders/ renteniershuizen </a:t>
            </a:r>
          </a:p>
          <a:p>
            <a:r>
              <a:rPr lang="nl-NL" dirty="0"/>
              <a:t>naast  boerderijen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450C8BC-E445-4D92-9205-EE01B9F58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09" y="2463621"/>
            <a:ext cx="1787371" cy="13405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F2E2A4-4FBD-4310-9BC8-D0FA4A963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0" y="5401153"/>
            <a:ext cx="1787373" cy="134053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EEC1DB2-75C9-4668-8D3C-FEE51E75E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09" y="3974069"/>
            <a:ext cx="1787373" cy="134053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36CBD03-78F0-45AC-8C21-CC660531E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09" y="1278384"/>
            <a:ext cx="1777372" cy="110027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6EFA9EA-F43C-4185-850A-52E9AD0A4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19" y="3243091"/>
            <a:ext cx="2308437" cy="1122118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E8C4DC-E1F5-45F1-BB8C-5DBFA2C3B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19" y="4479412"/>
            <a:ext cx="2298433" cy="120582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8A7F7FB-6B2F-4BB5-81D2-371A017EE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15" y="347495"/>
            <a:ext cx="2298433" cy="1384303"/>
          </a:xfrm>
          <a:prstGeom prst="rect">
            <a:avLst/>
          </a:prstGeom>
        </p:spPr>
      </p:pic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69546CF4-8BB0-4AB1-96E5-A4DEEDEFEE9D}"/>
              </a:ext>
            </a:extLst>
          </p:cNvPr>
          <p:cNvCxnSpPr>
            <a:cxnSpLocks/>
          </p:cNvCxnSpPr>
          <p:nvPr/>
        </p:nvCxnSpPr>
        <p:spPr>
          <a:xfrm flipH="1" flipV="1">
            <a:off x="2627790" y="6312023"/>
            <a:ext cx="1651247" cy="7102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54F07320-846B-4EB3-A4D6-5C0D3CD9023E}"/>
              </a:ext>
            </a:extLst>
          </p:cNvPr>
          <p:cNvCxnSpPr>
            <a:cxnSpLocks/>
          </p:cNvCxnSpPr>
          <p:nvPr/>
        </p:nvCxnSpPr>
        <p:spPr>
          <a:xfrm flipH="1" flipV="1">
            <a:off x="1983595" y="4918229"/>
            <a:ext cx="2455240" cy="32847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2F88D1AA-FCFA-44F6-B980-6FE076A8E57A}"/>
              </a:ext>
            </a:extLst>
          </p:cNvPr>
          <p:cNvCxnSpPr>
            <a:cxnSpLocks/>
          </p:cNvCxnSpPr>
          <p:nvPr/>
        </p:nvCxnSpPr>
        <p:spPr>
          <a:xfrm flipH="1" flipV="1">
            <a:off x="2254928" y="3372961"/>
            <a:ext cx="2095130" cy="110645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140E434E-86AD-47DC-8ADB-4B98679AF27B}"/>
              </a:ext>
            </a:extLst>
          </p:cNvPr>
          <p:cNvCxnSpPr>
            <a:cxnSpLocks/>
          </p:cNvCxnSpPr>
          <p:nvPr/>
        </p:nvCxnSpPr>
        <p:spPr>
          <a:xfrm flipH="1" flipV="1">
            <a:off x="2627790" y="2272683"/>
            <a:ext cx="2095130" cy="39949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A6800AB3-CCDB-49FC-A3F3-A873371B4659}"/>
              </a:ext>
            </a:extLst>
          </p:cNvPr>
          <p:cNvCxnSpPr>
            <a:cxnSpLocks/>
          </p:cNvCxnSpPr>
          <p:nvPr/>
        </p:nvCxnSpPr>
        <p:spPr>
          <a:xfrm>
            <a:off x="6178858" y="656948"/>
            <a:ext cx="3435659" cy="38269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E2FF9B78-E8CA-4D15-B3F7-6BEACBCD0D39}"/>
              </a:ext>
            </a:extLst>
          </p:cNvPr>
          <p:cNvCxnSpPr>
            <a:cxnSpLocks/>
          </p:cNvCxnSpPr>
          <p:nvPr/>
        </p:nvCxnSpPr>
        <p:spPr>
          <a:xfrm>
            <a:off x="5157926" y="5159406"/>
            <a:ext cx="4367814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A144C018-60D8-4B2A-A3B8-6AE22D1BC014}"/>
              </a:ext>
            </a:extLst>
          </p:cNvPr>
          <p:cNvCxnSpPr>
            <a:cxnSpLocks/>
          </p:cNvCxnSpPr>
          <p:nvPr/>
        </p:nvCxnSpPr>
        <p:spPr>
          <a:xfrm>
            <a:off x="5042517" y="3639845"/>
            <a:ext cx="4358935" cy="44388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04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19AE040-3882-4383-B15B-4E5FD061A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1012FB-979E-44D5-969C-65813F9327E3}"/>
              </a:ext>
            </a:extLst>
          </p:cNvPr>
          <p:cNvSpPr txBox="1"/>
          <p:nvPr/>
        </p:nvSpPr>
        <p:spPr>
          <a:xfrm>
            <a:off x="233873" y="926514"/>
            <a:ext cx="149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Wyns bestaand,</a:t>
            </a:r>
          </a:p>
          <a:p>
            <a:r>
              <a:rPr lang="nl-NL" dirty="0"/>
              <a:t>42 woningen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3D0DA43-4F7A-4417-98B0-831875DF74A9}"/>
              </a:ext>
            </a:extLst>
          </p:cNvPr>
          <p:cNvSpPr txBox="1"/>
          <p:nvPr/>
        </p:nvSpPr>
        <p:spPr>
          <a:xfrm>
            <a:off x="275419" y="1987551"/>
            <a:ext cx="1497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Wyns: </a:t>
            </a:r>
            <a:r>
              <a:rPr lang="nl-NL" dirty="0">
                <a:solidFill>
                  <a:srgbClr val="FF0000"/>
                </a:solidFill>
              </a:rPr>
              <a:t>laatst gebouwde woningen</a:t>
            </a:r>
          </a:p>
          <a:p>
            <a:endParaRPr lang="nl-NL" dirty="0">
              <a:solidFill>
                <a:srgbClr val="FF0000"/>
              </a:solidFill>
            </a:endParaRPr>
          </a:p>
          <a:p>
            <a:r>
              <a:rPr lang="nl-NL" dirty="0"/>
              <a:t>Dus slechts 3 stuks in de afgelopen 18 jaar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ABBABA7-58C9-449B-A385-743C956A78F5}"/>
              </a:ext>
            </a:extLst>
          </p:cNvPr>
          <p:cNvSpPr txBox="1"/>
          <p:nvPr/>
        </p:nvSpPr>
        <p:spPr>
          <a:xfrm>
            <a:off x="2554644" y="3926543"/>
            <a:ext cx="72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2004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A65BB19-AC6E-44AB-B1FC-AB323F6FF24A}"/>
              </a:ext>
            </a:extLst>
          </p:cNvPr>
          <p:cNvSpPr txBox="1"/>
          <p:nvPr/>
        </p:nvSpPr>
        <p:spPr>
          <a:xfrm>
            <a:off x="3518660" y="1849844"/>
            <a:ext cx="72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0829794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23914</TotalTime>
  <Words>822</Words>
  <Application>Microsoft Macintosh PowerPoint</Application>
  <PresentationFormat>Breedbeeld</PresentationFormat>
  <Paragraphs>181</Paragraphs>
  <Slides>47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Eigenaar</dc:creator>
  <cp:lastModifiedBy>Jan Hager</cp:lastModifiedBy>
  <cp:revision>107</cp:revision>
  <cp:lastPrinted>2023-02-15T21:40:50Z</cp:lastPrinted>
  <dcterms:created xsi:type="dcterms:W3CDTF">2018-12-24T08:30:57Z</dcterms:created>
  <dcterms:modified xsi:type="dcterms:W3CDTF">2024-05-08T09:08:08Z</dcterms:modified>
</cp:coreProperties>
</file>